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2C3DD1-25C2-44D4-842A-FF7F5BF0E5E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Arcuri" initials="AA" lastIdx="1" clrIdx="0">
    <p:extLst>
      <p:ext uri="{19B8F6BF-5375-455C-9EA6-DF929625EA0E}">
        <p15:presenceInfo xmlns:p15="http://schemas.microsoft.com/office/powerpoint/2012/main" userId="4d3c0879d95539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8"/>
    <p:restoredTop sz="94603"/>
  </p:normalViewPr>
  <p:slideViewPr>
    <p:cSldViewPr snapToGrid="0" snapToObjects="1">
      <p:cViewPr>
        <p:scale>
          <a:sx n="125" d="100"/>
          <a:sy n="125" d="100"/>
        </p:scale>
        <p:origin x="13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3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3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06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ablewe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1" y="1122362"/>
            <a:ext cx="11849725" cy="4001573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Web Development and API Design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Lesson 07: RESTful APIs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46658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P</a:t>
            </a:r>
            <a:r>
              <a:rPr lang="en-US" dirty="0" smtClean="0"/>
              <a:t>rof. Andrea </a:t>
            </a:r>
            <a:r>
              <a:rPr lang="en-US" dirty="0" err="1" smtClean="0"/>
              <a:t>Arcuri</a:t>
            </a:r>
            <a:endParaRPr lang="en-US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not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07" y="1825625"/>
            <a:ext cx="11894695" cy="700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u="sng" dirty="0" smtClean="0">
                <a:solidFill>
                  <a:schemeClr val="accent1"/>
                </a:solidFill>
              </a:rPr>
              <a:t>en.wikipedia.org:443</a:t>
            </a:r>
            <a:r>
              <a:rPr lang="en-US" dirty="0" smtClean="0"/>
              <a:t>/wiki/Uniform_Resource_Locator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01069" y="2992769"/>
            <a:ext cx="19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host:port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30975" y="2498494"/>
            <a:ext cx="0" cy="5643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8" y="4549515"/>
            <a:ext cx="11669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Host and port are needed to establish a TCP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But what data should we send to specify that we want to retrieve the HTML page at that location?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820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25624"/>
            <a:ext cx="11459980" cy="4755057"/>
          </a:xfrm>
        </p:spPr>
        <p:txBody>
          <a:bodyPr/>
          <a:lstStyle/>
          <a:p>
            <a:r>
              <a:rPr lang="en-US" dirty="0" smtClean="0"/>
              <a:t>Protocol Used to specify structure of messages </a:t>
            </a:r>
          </a:p>
          <a:p>
            <a:r>
              <a:rPr lang="en-US" dirty="0" smtClean="0"/>
              <a:t>Started at CERN in </a:t>
            </a:r>
            <a:r>
              <a:rPr lang="en-US" dirty="0"/>
              <a:t>1989</a:t>
            </a:r>
            <a:endParaRPr lang="en-US" dirty="0" smtClean="0"/>
          </a:p>
          <a:p>
            <a:r>
              <a:rPr lang="en-US" dirty="0" smtClean="0"/>
              <a:t>1995: version 0.9</a:t>
            </a:r>
          </a:p>
          <a:p>
            <a:r>
              <a:rPr lang="en-US" dirty="0" smtClean="0"/>
              <a:t>1996: version 1.1</a:t>
            </a:r>
          </a:p>
          <a:p>
            <a:r>
              <a:rPr lang="en-US" dirty="0" smtClean="0"/>
              <a:t>1999: “updates” to 1.1</a:t>
            </a:r>
          </a:p>
          <a:p>
            <a:r>
              <a:rPr lang="en-US" dirty="0" smtClean="0"/>
              <a:t>2014: more “updates” to 1.1</a:t>
            </a:r>
          </a:p>
          <a:p>
            <a:r>
              <a:rPr lang="en-US" dirty="0" smtClean="0"/>
              <a:t>2015: version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9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 Versioning: What a Mess!!!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 smtClean="0"/>
              <a:t>HTTP is one the </a:t>
            </a:r>
            <a:r>
              <a:rPr lang="en-US" b="1" dirty="0" smtClean="0"/>
              <a:t>worst </a:t>
            </a:r>
            <a:r>
              <a:rPr lang="en-US" dirty="0" smtClean="0"/>
              <a:t>examples of versioning done </a:t>
            </a:r>
            <a:r>
              <a:rPr lang="en-US" b="1" dirty="0" smtClean="0"/>
              <a:t>wrong</a:t>
            </a:r>
            <a:endParaRPr lang="en-US" dirty="0" smtClean="0"/>
          </a:p>
          <a:p>
            <a:r>
              <a:rPr lang="en-US" dirty="0" smtClean="0"/>
              <a:t>Changing specs and semantics over 18 years, but still keeping the same version number </a:t>
            </a:r>
            <a:r>
              <a:rPr lang="en-US" b="1" dirty="0" smtClean="0"/>
              <a:t>1.1</a:t>
            </a:r>
            <a:r>
              <a:rPr lang="en-US" dirty="0" smtClean="0"/>
              <a:t>!!!</a:t>
            </a:r>
          </a:p>
          <a:p>
            <a:r>
              <a:rPr lang="en-US" dirty="0" smtClean="0"/>
              <a:t>Why? To support the largest number of browsers, even very old ones</a:t>
            </a:r>
          </a:p>
          <a:p>
            <a:r>
              <a:rPr lang="en-US" dirty="0" smtClean="0"/>
              <a:t>Not many people realized there was an update in 2014… you might still find quite a few libraries/tools that wrongly use the 1999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0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 (</a:t>
            </a:r>
            <a:r>
              <a:rPr lang="en-US" dirty="0"/>
              <a:t>Request for </a:t>
            </a:r>
            <a:r>
              <a:rPr lang="en-US" dirty="0" smtClean="0"/>
              <a:t>Comments)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Technically, a RFC is not a “standard” yet, but it is de-facto in practice</a:t>
            </a:r>
          </a:p>
          <a:p>
            <a:r>
              <a:rPr lang="en-US" dirty="0" smtClean="0"/>
              <a:t>RFC 7230, HTTP/1.1: Message Syntax and Routing</a:t>
            </a:r>
          </a:p>
          <a:p>
            <a:r>
              <a:rPr lang="en-US" dirty="0" smtClean="0"/>
              <a:t>RFC 7231, HTTP/1.1: Semantics and Content</a:t>
            </a:r>
          </a:p>
          <a:p>
            <a:r>
              <a:rPr lang="en-US" dirty="0" smtClean="0"/>
              <a:t>RFC 7232, HTTP/1.1: Conditional Requests</a:t>
            </a:r>
          </a:p>
          <a:p>
            <a:r>
              <a:rPr lang="en-US" dirty="0" smtClean="0"/>
              <a:t>RFC 7233, HTTP/1.1: Range Requests</a:t>
            </a:r>
          </a:p>
          <a:p>
            <a:r>
              <a:rPr lang="en-US" dirty="0" smtClean="0"/>
              <a:t>RFC 7234, HTTP/1.1: Caching</a:t>
            </a:r>
          </a:p>
          <a:p>
            <a:r>
              <a:rPr lang="en-US" dirty="0" smtClean="0"/>
              <a:t>RFC 7235, HTTP/1.1: Authentication</a:t>
            </a:r>
          </a:p>
          <a:p>
            <a:r>
              <a:rPr lang="en-US" dirty="0" smtClean="0"/>
              <a:t>RFC 7540, HTTP/2</a:t>
            </a:r>
          </a:p>
          <a:p>
            <a:r>
              <a:rPr lang="en-US" dirty="0" smtClean="0"/>
              <a:t>Etc.</a:t>
            </a:r>
          </a:p>
          <a:p>
            <a:r>
              <a:rPr lang="en-US" i="1" dirty="0" smtClean="0"/>
              <a:t>When working with web services, it is fundamental to understand all the low level details of HTTP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66201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 vs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2 is quite recent (2015), and still not so common</a:t>
            </a:r>
          </a:p>
          <a:p>
            <a:r>
              <a:rPr lang="en-US" dirty="0" smtClean="0"/>
              <a:t>Unless otherwise stated, we will just deal with v1.1</a:t>
            </a:r>
          </a:p>
          <a:p>
            <a:r>
              <a:rPr lang="en-US" dirty="0" smtClean="0"/>
              <a:t>From user’s perspective, v2 is like v1.1</a:t>
            </a:r>
          </a:p>
          <a:p>
            <a:pPr lvl="1"/>
            <a:r>
              <a:rPr lang="en-US" dirty="0" smtClean="0"/>
              <a:t>Same methods/verbs, just better optimization / performance improvement </a:t>
            </a:r>
          </a:p>
          <a:p>
            <a:pPr lvl="1"/>
            <a:r>
              <a:rPr lang="en-US" dirty="0" smtClean="0"/>
              <a:t>More like adding functionalities, not replacing it</a:t>
            </a:r>
          </a:p>
          <a:p>
            <a:r>
              <a:rPr lang="en-US" dirty="0" smtClean="0"/>
              <a:t>Main visible </a:t>
            </a:r>
            <a:r>
              <a:rPr lang="en-US" dirty="0"/>
              <a:t>difference: v1.1 is “text” based, whereas v2 has its own byte format (less space, but more difficult to </a:t>
            </a:r>
            <a:r>
              <a:rPr lang="en-US" dirty="0" smtClean="0"/>
              <a:t>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309860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Messages: 3 Main </a:t>
            </a:r>
            <a:r>
              <a:rPr lang="en-US" dirty="0"/>
              <a:t>P</a:t>
            </a:r>
            <a:r>
              <a:rPr lang="en-US" dirty="0" smtClean="0"/>
              <a:t>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1"/>
            <a:r>
              <a:rPr lang="en-US" dirty="0" smtClean="0"/>
              <a:t>In which language? Norwegian? English?</a:t>
            </a:r>
          </a:p>
          <a:p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1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1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177522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&lt;METOD&gt; &lt;RESOURCE&gt; &lt;PROTOCOL&gt; \r\n</a:t>
            </a:r>
          </a:p>
          <a:p>
            <a:r>
              <a:rPr lang="en-US" dirty="0" smtClean="0"/>
              <a:t>Ex.: GET     /    HTTP/1.1</a:t>
            </a:r>
          </a:p>
          <a:p>
            <a:pPr lvl="1"/>
            <a:r>
              <a:rPr lang="en-US" dirty="0" smtClean="0"/>
              <a:t>&lt;method&gt;   </a:t>
            </a:r>
            <a:r>
              <a:rPr lang="en-US" b="1" dirty="0" smtClean="0"/>
              <a:t>GET</a:t>
            </a:r>
          </a:p>
          <a:p>
            <a:pPr lvl="1"/>
            <a:r>
              <a:rPr lang="en-US" dirty="0" smtClean="0"/>
              <a:t>&lt;resource&gt;  </a:t>
            </a:r>
            <a:r>
              <a:rPr lang="en-US" b="1" dirty="0" smtClean="0"/>
              <a:t>/</a:t>
            </a:r>
          </a:p>
          <a:p>
            <a:pPr lvl="1"/>
            <a:r>
              <a:rPr lang="en-US" dirty="0" smtClean="0"/>
              <a:t>&lt;protocol&gt;  </a:t>
            </a:r>
            <a:r>
              <a:rPr lang="en-US" b="1" dirty="0" smtClean="0"/>
              <a:t>HTTP/1.1</a:t>
            </a:r>
          </a:p>
          <a:p>
            <a:r>
              <a:rPr lang="en-US" dirty="0" smtClean="0"/>
              <a:t>A resource can be anything</a:t>
            </a:r>
          </a:p>
          <a:p>
            <a:pPr lvl="1"/>
            <a:r>
              <a:rPr lang="en-US" dirty="0" smtClean="0"/>
              <a:t>html, jpeg, </a:t>
            </a:r>
            <a:r>
              <a:rPr lang="en-US" dirty="0" err="1" smtClean="0"/>
              <a:t>json</a:t>
            </a:r>
            <a:r>
              <a:rPr lang="en-US" dirty="0" smtClean="0"/>
              <a:t>, xml, pdf, etc. </a:t>
            </a:r>
          </a:p>
          <a:p>
            <a:r>
              <a:rPr lang="en-US" dirty="0" smtClean="0"/>
              <a:t>A resource is identified by its </a:t>
            </a:r>
            <a:r>
              <a:rPr lang="en-US" i="1" dirty="0" smtClean="0"/>
              <a:t>path</a:t>
            </a:r>
          </a:p>
          <a:p>
            <a:pPr lvl="1"/>
            <a:r>
              <a:rPr lang="en-US" dirty="0" smtClean="0"/>
              <a:t>Recall URI, and such path is same as file-system on Mac/Linux, where “/” is the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5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kinds of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GET</a:t>
            </a:r>
            <a:r>
              <a:rPr lang="en-US" dirty="0" smtClean="0"/>
              <a:t>: to retrieve a resource</a:t>
            </a:r>
          </a:p>
          <a:p>
            <a:r>
              <a:rPr lang="en-US" b="1" dirty="0" smtClean="0"/>
              <a:t>POST</a:t>
            </a:r>
            <a:r>
              <a:rPr lang="en-US" dirty="0" smtClean="0"/>
              <a:t>: to send data (in the HTTP body), and/or create a resource</a:t>
            </a:r>
          </a:p>
          <a:p>
            <a:r>
              <a:rPr lang="en-US" b="1" dirty="0" smtClean="0"/>
              <a:t>PUT</a:t>
            </a:r>
            <a:r>
              <a:rPr lang="en-US" dirty="0" smtClean="0"/>
              <a:t>: to replace an existing resource with a new one</a:t>
            </a:r>
          </a:p>
          <a:p>
            <a:r>
              <a:rPr lang="en-US" b="1" dirty="0" smtClean="0"/>
              <a:t>PATCH</a:t>
            </a:r>
            <a:r>
              <a:rPr lang="en-US" dirty="0" smtClean="0"/>
              <a:t>: to do a partial update on an existing resource</a:t>
            </a:r>
          </a:p>
          <a:p>
            <a:r>
              <a:rPr lang="en-US" b="1" dirty="0" smtClean="0"/>
              <a:t>DELETE</a:t>
            </a:r>
            <a:r>
              <a:rPr lang="en-US" dirty="0" smtClean="0"/>
              <a:t>: to delete a resource</a:t>
            </a:r>
          </a:p>
          <a:p>
            <a:r>
              <a:rPr lang="en-US" b="1" dirty="0" smtClean="0"/>
              <a:t>HEAD</a:t>
            </a:r>
            <a:r>
              <a:rPr lang="en-US" dirty="0" smtClean="0"/>
              <a:t>: like a GET, but only return headers, not the resource data</a:t>
            </a:r>
          </a:p>
          <a:p>
            <a:r>
              <a:rPr lang="en-US" dirty="0" smtClean="0"/>
              <a:t>OPTIONS: to check what methods are available on a resource</a:t>
            </a:r>
          </a:p>
          <a:p>
            <a:r>
              <a:rPr lang="en-US" dirty="0" smtClean="0"/>
              <a:t>TRACE: for debugging</a:t>
            </a:r>
          </a:p>
          <a:p>
            <a:r>
              <a:rPr lang="en-US" dirty="0" smtClean="0"/>
              <a:t>CONNECT: tunneling connection through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23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 smtClean="0"/>
              <a:t>Each of the methods has a clear semantics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GET does retrieve a resource, whereas DELETE should delete it</a:t>
            </a:r>
          </a:p>
          <a:p>
            <a:r>
              <a:rPr lang="en-US" dirty="0" smtClean="0"/>
              <a:t>But </a:t>
            </a:r>
            <a:r>
              <a:rPr lang="en-US" i="1" dirty="0" smtClean="0"/>
              <a:t>how</a:t>
            </a:r>
            <a:r>
              <a:rPr lang="en-US" dirty="0" smtClean="0"/>
              <a:t> the application server does handle them is completely up to it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162516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 should not be in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 smtClean="0"/>
              <a:t>Given a resource “/x.html”</a:t>
            </a:r>
          </a:p>
          <a:p>
            <a:r>
              <a:rPr lang="en-US" b="1" dirty="0" smtClean="0"/>
              <a:t>Wrong</a:t>
            </a:r>
            <a:r>
              <a:rPr lang="en-US" dirty="0" smtClean="0"/>
              <a:t>: GET </a:t>
            </a:r>
            <a:r>
              <a:rPr lang="en-US" dirty="0"/>
              <a:t>on “</a:t>
            </a:r>
            <a:r>
              <a:rPr lang="en-US" dirty="0" smtClean="0"/>
              <a:t>www.foo.org/x.html/delete</a:t>
            </a:r>
            <a:r>
              <a:rPr lang="en-US" dirty="0"/>
              <a:t>” to delete “</a:t>
            </a:r>
            <a:r>
              <a:rPr lang="en-US" dirty="0" smtClean="0"/>
              <a:t>x.html” </a:t>
            </a:r>
            <a:endParaRPr lang="en-US" dirty="0"/>
          </a:p>
          <a:p>
            <a:pPr lvl="1"/>
            <a:r>
              <a:rPr lang="en-US" dirty="0"/>
              <a:t>Here the resource would be “/</a:t>
            </a:r>
            <a:r>
              <a:rPr lang="en-US" dirty="0" smtClean="0"/>
              <a:t>x.html/delete”</a:t>
            </a:r>
          </a:p>
          <a:p>
            <a:r>
              <a:rPr lang="en-US" dirty="0" smtClean="0"/>
              <a:t>Also wrong to use query,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“</a:t>
            </a:r>
            <a:r>
              <a:rPr lang="en-US" dirty="0" smtClean="0"/>
              <a:t>www.foo.org/</a:t>
            </a:r>
            <a:r>
              <a:rPr lang="en-US" dirty="0" err="1" smtClean="0"/>
              <a:t>x.html</a:t>
            </a:r>
            <a:r>
              <a:rPr lang="en-US" i="1" dirty="0" err="1" smtClean="0"/>
              <a:t>?method</a:t>
            </a:r>
            <a:r>
              <a:rPr lang="en-US" i="1" dirty="0" smtClean="0"/>
              <a:t>=delete</a:t>
            </a:r>
            <a:r>
              <a:rPr lang="en-US" dirty="0"/>
              <a:t>” </a:t>
            </a:r>
          </a:p>
          <a:p>
            <a:r>
              <a:rPr lang="en-US" dirty="0" smtClean="0"/>
              <a:t>Paths should represent/identify resources, and NOT actions on those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1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69" y="1825624"/>
            <a:ext cx="12002528" cy="4781121"/>
          </a:xfrm>
        </p:spPr>
        <p:txBody>
          <a:bodyPr/>
          <a:lstStyle/>
          <a:p>
            <a:r>
              <a:rPr lang="en-US" dirty="0" smtClean="0"/>
              <a:t>Revision of URLs and HTTP </a:t>
            </a:r>
          </a:p>
          <a:p>
            <a:r>
              <a:rPr lang="en-US" dirty="0" smtClean="0"/>
              <a:t>Understand the main concepts of </a:t>
            </a:r>
            <a:r>
              <a:rPr lang="en-US" dirty="0"/>
              <a:t>REST web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Introduction on how to build a REST web service using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Understand differences and similarities between handling of static resources and dynamic content</a:t>
            </a:r>
          </a:p>
          <a:p>
            <a:pPr lvl="1"/>
            <a:r>
              <a:rPr lang="en-US" dirty="0" smtClean="0"/>
              <a:t>e.g., HTML/CSS files vs. JSON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64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 smtClean="0"/>
              <a:t>idempotent</a:t>
            </a:r>
            <a:r>
              <a:rPr lang="en-US" dirty="0" smtClean="0"/>
              <a:t> </a:t>
            </a:r>
            <a:r>
              <a:rPr lang="en-US" dirty="0"/>
              <a:t>if the intended effect </a:t>
            </a:r>
            <a:r>
              <a:rPr lang="en-US" dirty="0" smtClean="0"/>
              <a:t>on the </a:t>
            </a:r>
            <a:r>
              <a:rPr lang="en-US" dirty="0"/>
              <a:t>server of multiple identical requests with that method is </a:t>
            </a:r>
            <a:r>
              <a:rPr lang="en-US" dirty="0" smtClean="0"/>
              <a:t>the same </a:t>
            </a:r>
            <a:r>
              <a:rPr lang="en-US" dirty="0"/>
              <a:t>as the effect for a single such request...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if a client </a:t>
            </a:r>
            <a:r>
              <a:rPr lang="en-US" dirty="0"/>
              <a:t>sends a </a:t>
            </a:r>
            <a:r>
              <a:rPr lang="en-US" dirty="0" smtClean="0"/>
              <a:t>… request </a:t>
            </a:r>
            <a:r>
              <a:rPr lang="en-US" dirty="0"/>
              <a:t>and the underlying connection is </a:t>
            </a:r>
            <a:r>
              <a:rPr lang="en-US" dirty="0" smtClean="0"/>
              <a:t>closed before </a:t>
            </a:r>
            <a:r>
              <a:rPr lang="en-US" dirty="0"/>
              <a:t>any response is received, then the client can establish a </a:t>
            </a:r>
            <a:r>
              <a:rPr lang="en-US" dirty="0" smtClean="0"/>
              <a:t>new connection </a:t>
            </a:r>
            <a:r>
              <a:rPr lang="en-US" dirty="0"/>
              <a:t>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36435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methods are idempotent?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GET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POST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DELETE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PUT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PATCH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HEAD</a:t>
            </a:r>
            <a:endParaRPr lang="en-US" b="1" dirty="0"/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 smtClean="0"/>
              <a:t>Extra meta-information, besides Method/Resource</a:t>
            </a:r>
          </a:p>
          <a:p>
            <a:r>
              <a:rPr lang="en-US" dirty="0" smtClean="0"/>
              <a:t>Pairs &lt;key&gt;:&lt;value&gt;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In which format am I expecting the resource? HTML? JSON?</a:t>
            </a:r>
          </a:p>
          <a:p>
            <a:pPr lvl="1"/>
            <a:r>
              <a:rPr lang="en-US" dirty="0" smtClean="0"/>
              <a:t>In which language do I want it?</a:t>
            </a:r>
          </a:p>
          <a:p>
            <a:pPr lvl="1"/>
            <a:r>
              <a:rPr lang="en-US" dirty="0" smtClean="0"/>
              <a:t>Who am I? (important for user authentication)</a:t>
            </a:r>
          </a:p>
          <a:p>
            <a:pPr lvl="1"/>
            <a:r>
              <a:rPr lang="en-US" dirty="0" smtClean="0"/>
              <a:t>Should the TCP connection be kept alive, or should it be closed after this HTTP request?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-140041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180" y="4428417"/>
            <a:ext cx="11720945" cy="21008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Request for </a:t>
            </a:r>
            <a:r>
              <a:rPr lang="en-US" i="1" dirty="0" smtClean="0">
                <a:hlinkClick r:id="rId3"/>
              </a:rPr>
              <a:t>www.google.com</a:t>
            </a:r>
            <a:r>
              <a:rPr lang="en-US" i="1" dirty="0" smtClean="0"/>
              <a:t> </a:t>
            </a:r>
            <a:r>
              <a:rPr lang="en-US" dirty="0" smtClean="0"/>
              <a:t>in a browser (</a:t>
            </a:r>
            <a:r>
              <a:rPr lang="en-US" dirty="0" err="1" smtClean="0"/>
              <a:t>eg</a:t>
            </a:r>
            <a:r>
              <a:rPr lang="en-US" dirty="0" smtClean="0"/>
              <a:t> Chrome)</a:t>
            </a:r>
            <a:endParaRPr lang="en-US" i="1" dirty="0" smtClean="0"/>
          </a:p>
          <a:p>
            <a:r>
              <a:rPr lang="en-US" dirty="0" smtClean="0"/>
              <a:t>Recall, you can use </a:t>
            </a:r>
            <a:r>
              <a:rPr lang="en-US" dirty="0" err="1" smtClean="0"/>
              <a:t>WireShark</a:t>
            </a:r>
            <a:r>
              <a:rPr lang="en-US" dirty="0" smtClean="0"/>
              <a:t> or Chrome Developer Tools</a:t>
            </a:r>
          </a:p>
          <a:p>
            <a:r>
              <a:rPr lang="en-US" dirty="0" smtClean="0"/>
              <a:t>Several HTTP headers: </a:t>
            </a:r>
            <a:r>
              <a:rPr lang="en-US" dirty="0" err="1" smtClean="0"/>
              <a:t>eg</a:t>
            </a:r>
            <a:r>
              <a:rPr lang="en-US" dirty="0" smtClean="0"/>
              <a:t>, including preferred format and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 smtClean="0"/>
              <a:t>After last header, there must be an empty line</a:t>
            </a:r>
          </a:p>
          <a:p>
            <a:r>
              <a:rPr lang="en-US" dirty="0" smtClean="0"/>
              <a:t>Any data after that, if any, would be part of the payload, </a:t>
            </a:r>
            <a:r>
              <a:rPr lang="en-US" dirty="0" err="1" smtClean="0"/>
              <a:t>ie</a:t>
            </a:r>
            <a:r>
              <a:rPr lang="en-US" dirty="0" smtClean="0"/>
              <a:t> HTTP body</a:t>
            </a:r>
          </a:p>
          <a:p>
            <a:r>
              <a:rPr lang="en-US" dirty="0" smtClean="0"/>
              <a:t>Request: needed for </a:t>
            </a:r>
            <a:r>
              <a:rPr lang="en-US" b="1" dirty="0" smtClean="0"/>
              <a:t>POST</a:t>
            </a:r>
            <a:r>
              <a:rPr lang="en-US" dirty="0" smtClean="0"/>
              <a:t>, </a:t>
            </a:r>
            <a:r>
              <a:rPr lang="en-US" b="1" dirty="0" smtClean="0"/>
              <a:t>PUT</a:t>
            </a:r>
            <a:r>
              <a:rPr lang="en-US" dirty="0" smtClean="0"/>
              <a:t> and </a:t>
            </a:r>
            <a:r>
              <a:rPr lang="en-US" b="1" dirty="0" smtClean="0"/>
              <a:t>PATCH</a:t>
            </a:r>
          </a:p>
          <a:p>
            <a:r>
              <a:rPr lang="en-US" dirty="0" smtClean="0"/>
              <a:t>Response: needed for </a:t>
            </a:r>
            <a:r>
              <a:rPr lang="en-US" b="1" dirty="0" smtClean="0"/>
              <a:t>GET </a:t>
            </a:r>
            <a:r>
              <a:rPr lang="en-US" dirty="0" smtClean="0"/>
              <a:t>(also the other methods “might” have body, but </a:t>
            </a:r>
            <a:r>
              <a:rPr lang="en-US" b="1" dirty="0" smtClean="0"/>
              <a:t>HEAD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3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GET with no body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Have a look at the “Accept” header… there is no “jpg” there, why?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this case, payload is in JPEG format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Content-type</a:t>
            </a:r>
            <a:r>
              <a:rPr lang="en-US" dirty="0" smtClean="0"/>
              <a:t>” header: </a:t>
            </a:r>
          </a:p>
          <a:p>
            <a:pPr lvl="1"/>
            <a:r>
              <a:rPr lang="en-US" dirty="0" smtClean="0"/>
              <a:t>need to specify the format, </a:t>
            </a:r>
            <a:r>
              <a:rPr lang="en-US" dirty="0" err="1" smtClean="0"/>
              <a:t>eg</a:t>
            </a:r>
            <a:r>
              <a:rPr lang="en-US" dirty="0" smtClean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Content-length</a:t>
            </a:r>
            <a:r>
              <a:rPr lang="en-US" dirty="0" smtClean="0"/>
              <a:t>” header:</a:t>
            </a:r>
          </a:p>
          <a:p>
            <a:pPr lvl="1"/>
            <a:r>
              <a:rPr lang="en-US" dirty="0" smtClean="0"/>
              <a:t>Essential, otherwise HTTP parser cannot know when payload is finished</a:t>
            </a:r>
          </a:p>
          <a:p>
            <a:r>
              <a:rPr lang="en-US" dirty="0" smtClean="0"/>
              <a:t>Cache handling: headers like “</a:t>
            </a:r>
            <a:r>
              <a:rPr lang="en-US" i="1" dirty="0" smtClean="0"/>
              <a:t>Cache-Control</a:t>
            </a:r>
            <a:r>
              <a:rPr lang="en-US" dirty="0" smtClean="0"/>
              <a:t>”, “</a:t>
            </a:r>
            <a:r>
              <a:rPr lang="en-US" dirty="0" err="1" smtClean="0"/>
              <a:t>ETag</a:t>
            </a:r>
            <a:r>
              <a:rPr lang="en-US" dirty="0" smtClean="0"/>
              <a:t>”, “Last-Modified”, etc.</a:t>
            </a:r>
          </a:p>
          <a:p>
            <a:pPr lvl="1"/>
            <a:r>
              <a:rPr lang="en-US" dirty="0" smtClean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3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kind of headers and body as HTTP request</a:t>
            </a:r>
          </a:p>
          <a:p>
            <a:r>
              <a:rPr lang="en-US" dirty="0" smtClean="0"/>
              <a:t>Only first line does differ</a:t>
            </a:r>
          </a:p>
          <a:p>
            <a:r>
              <a:rPr lang="en-US" dirty="0" smtClean="0"/>
              <a:t>&lt;PROTOCOL&gt; &lt;STATUS&gt; &lt;DESCRIPTION&gt;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“HTTP/1.1 </a:t>
            </a:r>
            <a:r>
              <a:rPr lang="en-US" dirty="0" smtClean="0"/>
              <a:t>   200    OK” </a:t>
            </a:r>
          </a:p>
          <a:p>
            <a:pPr lvl="2"/>
            <a:r>
              <a:rPr lang="en-US" dirty="0" smtClean="0"/>
              <a:t>Note: only 1 space “ ” between the tags, I added extras just for readability</a:t>
            </a:r>
          </a:p>
          <a:p>
            <a:r>
              <a:rPr lang="en-US" dirty="0" smtClean="0"/>
              <a:t>When making a request, a lot of things could happen on server, and the “</a:t>
            </a:r>
            <a:r>
              <a:rPr lang="en-US" i="1" dirty="0" smtClean="0"/>
              <a:t>status</a:t>
            </a:r>
            <a:r>
              <a:rPr lang="en-US" dirty="0" smtClean="0"/>
              <a:t>” is used to say what happened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2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digit number, divided into “families”</a:t>
            </a:r>
          </a:p>
          <a:p>
            <a:r>
              <a:rPr lang="en-US" b="1" dirty="0" smtClean="0"/>
              <a:t>1xx</a:t>
            </a:r>
            <a:r>
              <a:rPr lang="en-US" dirty="0" smtClean="0"/>
              <a:t>: informational, interim response</a:t>
            </a:r>
          </a:p>
          <a:p>
            <a:r>
              <a:rPr lang="en-US" b="1" dirty="0" smtClean="0"/>
              <a:t>2xx</a:t>
            </a:r>
            <a:r>
              <a:rPr lang="en-US" dirty="0" smtClean="0"/>
              <a:t>: success</a:t>
            </a:r>
          </a:p>
          <a:p>
            <a:r>
              <a:rPr lang="en-US" b="1" dirty="0" smtClean="0"/>
              <a:t>3xx</a:t>
            </a:r>
            <a:r>
              <a:rPr lang="en-US" dirty="0" smtClean="0"/>
              <a:t>: redirection</a:t>
            </a:r>
          </a:p>
          <a:p>
            <a:r>
              <a:rPr lang="en-US" b="1" dirty="0" smtClean="0"/>
              <a:t>4xx</a:t>
            </a:r>
            <a:r>
              <a:rPr lang="en-US" dirty="0" smtClean="0"/>
              <a:t>: user error</a:t>
            </a:r>
          </a:p>
          <a:p>
            <a:r>
              <a:rPr lang="en-US" b="1" dirty="0" smtClean="0"/>
              <a:t>5xx</a:t>
            </a:r>
            <a:r>
              <a:rPr lang="en-US" dirty="0" smtClean="0"/>
              <a:t>: server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79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2xx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 smtClean="0"/>
              <a:t>200</a:t>
            </a:r>
            <a:r>
              <a:rPr lang="en-US" dirty="0" smtClean="0"/>
              <a:t>: OK</a:t>
            </a:r>
          </a:p>
          <a:p>
            <a:r>
              <a:rPr lang="en-US" b="1" dirty="0" smtClean="0"/>
              <a:t>201</a:t>
            </a:r>
            <a:r>
              <a:rPr lang="en-US" dirty="0" smtClean="0"/>
              <a:t>: resource created</a:t>
            </a:r>
          </a:p>
          <a:p>
            <a:r>
              <a:rPr lang="en-US" b="1" dirty="0" smtClean="0"/>
              <a:t>202</a:t>
            </a:r>
            <a:r>
              <a:rPr lang="en-US" dirty="0" smtClean="0"/>
              <a:t>: accepted, but not completed (</a:t>
            </a:r>
            <a:r>
              <a:rPr lang="en-US" dirty="0" err="1" smtClean="0"/>
              <a:t>eg</a:t>
            </a:r>
            <a:r>
              <a:rPr lang="en-US" dirty="0" smtClean="0"/>
              <a:t>, background operation)</a:t>
            </a:r>
          </a:p>
          <a:p>
            <a:r>
              <a:rPr lang="en-US" b="1" dirty="0" smtClean="0"/>
              <a:t>204</a:t>
            </a:r>
            <a:r>
              <a:rPr lang="en-US" dirty="0" smtClean="0"/>
              <a:t>: no content (</a:t>
            </a:r>
            <a:r>
              <a:rPr lang="en-US" dirty="0" err="1" smtClean="0"/>
              <a:t>eg</a:t>
            </a:r>
            <a:r>
              <a:rPr lang="en-US" dirty="0" smtClean="0"/>
              <a:t>, as result of PUT or DELETE)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5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3xx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Note: the semantics of these codes is a “</a:t>
            </a:r>
            <a:r>
              <a:rPr lang="en-US" b="1" dirty="0" smtClean="0"/>
              <a:t>mess</a:t>
            </a:r>
            <a:r>
              <a:rPr lang="en-US" dirty="0" smtClean="0"/>
              <a:t>”, being changing with different “updates” of HTTP 1.1… and being left in an inconsistent state</a:t>
            </a:r>
          </a:p>
          <a:p>
            <a:r>
              <a:rPr lang="en-US" b="1" dirty="0" smtClean="0"/>
              <a:t>301</a:t>
            </a:r>
            <a:r>
              <a:rPr lang="en-US" dirty="0" smtClean="0"/>
              <a:t> permanent redirection</a:t>
            </a:r>
          </a:p>
          <a:p>
            <a:pPr lvl="1"/>
            <a:r>
              <a:rPr lang="en-US" dirty="0" smtClean="0"/>
              <a:t>If X redirects to Y, then client will never ask for X again, and go straight for Y</a:t>
            </a:r>
          </a:p>
          <a:p>
            <a:r>
              <a:rPr lang="en-US" b="1" dirty="0" smtClean="0"/>
              <a:t>302</a:t>
            </a:r>
            <a:r>
              <a:rPr lang="en-US" dirty="0" smtClean="0"/>
              <a:t> temporary redirection</a:t>
            </a:r>
          </a:p>
          <a:p>
            <a:pPr lvl="1"/>
            <a:r>
              <a:rPr lang="en-US" dirty="0" smtClean="0"/>
              <a:t>“May” change verb, </a:t>
            </a:r>
            <a:r>
              <a:rPr lang="en-US" dirty="0" err="1" smtClean="0"/>
              <a:t>eg</a:t>
            </a:r>
            <a:r>
              <a:rPr lang="en-US" dirty="0" smtClean="0"/>
              <a:t> from POST to GET</a:t>
            </a:r>
          </a:p>
          <a:p>
            <a:r>
              <a:rPr lang="en-US" b="1" dirty="0" smtClean="0"/>
              <a:t>307</a:t>
            </a:r>
            <a:r>
              <a:rPr lang="en-US" dirty="0" smtClean="0"/>
              <a:t> temporary redirection, but same verb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POST stays a POST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Location</a:t>
            </a:r>
            <a:r>
              <a:rPr lang="en-US" dirty="0" smtClean="0"/>
              <a:t>” header: URI of where we should redirect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7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4xx User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400</a:t>
            </a:r>
            <a:r>
              <a:rPr lang="en-US" dirty="0" smtClean="0"/>
              <a:t>: bad request (generic error code)</a:t>
            </a:r>
          </a:p>
          <a:p>
            <a:r>
              <a:rPr lang="en-US" b="1" dirty="0" smtClean="0"/>
              <a:t>401</a:t>
            </a:r>
            <a:r>
              <a:rPr lang="en-US" dirty="0" smtClean="0"/>
              <a:t>: unauthorized (user not authenticated)</a:t>
            </a:r>
          </a:p>
          <a:p>
            <a:r>
              <a:rPr lang="en-US" b="1" dirty="0" smtClean="0"/>
              <a:t>403</a:t>
            </a:r>
            <a:r>
              <a:rPr lang="en-US" dirty="0" smtClean="0"/>
              <a:t>: forbidden (authenticated but lacking authorization, or not accessible regardless of </a:t>
            </a:r>
            <a:r>
              <a:rPr lang="en-US" dirty="0" err="1" smtClean="0"/>
              <a:t>auth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Note: RFC 7231/7235 are rather ambiguous/confusing when it comes to define authentication/authorization, </a:t>
            </a:r>
            <a:r>
              <a:rPr lang="en-US" smtClean="0"/>
              <a:t>and differences </a:t>
            </a:r>
            <a:r>
              <a:rPr lang="en-US" dirty="0" smtClean="0"/>
              <a:t>between 401 and 403</a:t>
            </a:r>
          </a:p>
          <a:p>
            <a:r>
              <a:rPr lang="en-US" b="1" dirty="0" smtClean="0"/>
              <a:t>404</a:t>
            </a:r>
            <a:r>
              <a:rPr lang="en-US" dirty="0" smtClean="0"/>
              <a:t>: not found (likely the most famous HTTP status code)</a:t>
            </a:r>
          </a:p>
          <a:p>
            <a:r>
              <a:rPr lang="en-US" b="1" dirty="0" smtClean="0"/>
              <a:t>405</a:t>
            </a:r>
            <a:r>
              <a:rPr lang="en-US" dirty="0" smtClean="0"/>
              <a:t>: method not </a:t>
            </a:r>
            <a:r>
              <a:rPr lang="en-US" dirty="0"/>
              <a:t>a</a:t>
            </a:r>
            <a:r>
              <a:rPr lang="en-US" dirty="0" smtClean="0"/>
              <a:t>llowed (</a:t>
            </a:r>
            <a:r>
              <a:rPr lang="en-US" dirty="0" err="1" smtClean="0"/>
              <a:t>eg</a:t>
            </a:r>
            <a:r>
              <a:rPr lang="en-US" dirty="0" smtClean="0"/>
              <a:t> doing DELETE on a read-only resource)</a:t>
            </a:r>
          </a:p>
          <a:p>
            <a:r>
              <a:rPr lang="en-US" b="1" dirty="0" smtClean="0"/>
              <a:t>415</a:t>
            </a:r>
            <a:r>
              <a:rPr lang="en-US" dirty="0" smtClean="0"/>
              <a:t>: unsupported media </a:t>
            </a:r>
            <a:r>
              <a:rPr lang="en-US" dirty="0"/>
              <a:t>t</a:t>
            </a:r>
            <a:r>
              <a:rPr lang="en-US" dirty="0" smtClean="0"/>
              <a:t>ype (</a:t>
            </a:r>
            <a:r>
              <a:rPr lang="en-US" dirty="0" err="1" smtClean="0"/>
              <a:t>eg</a:t>
            </a:r>
            <a:r>
              <a:rPr lang="en-US" dirty="0" smtClean="0"/>
              <a:t> sending XML to JSON-only server)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Even if error (</a:t>
            </a:r>
            <a:r>
              <a:rPr lang="en-US" dirty="0" err="1" smtClean="0"/>
              <a:t>eg</a:t>
            </a:r>
            <a:r>
              <a:rPr lang="en-US" dirty="0" smtClean="0"/>
              <a:t> 404), response can have a body, </a:t>
            </a:r>
            <a:r>
              <a:rPr lang="en-US" dirty="0" err="1" smtClean="0"/>
              <a:t>eg</a:t>
            </a:r>
            <a:r>
              <a:rPr lang="en-US" dirty="0" smtClean="0"/>
              <a:t> an HTML page to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5xx Server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 smtClean="0"/>
              <a:t>500: </a:t>
            </a:r>
            <a:r>
              <a:rPr lang="en-US" dirty="0"/>
              <a:t>Internal Server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Often, a bug, </a:t>
            </a:r>
            <a:r>
              <a:rPr lang="en-US" dirty="0" err="1" smtClean="0"/>
              <a:t>eg</a:t>
            </a:r>
            <a:r>
              <a:rPr lang="en-US" dirty="0" smtClean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 smtClean="0"/>
              <a:t>Note: if whole application server does crash, then you get no response…</a:t>
            </a:r>
          </a:p>
          <a:p>
            <a:pPr lvl="1"/>
            <a:r>
              <a:rPr lang="en-US" dirty="0" smtClean="0"/>
              <a:t>Required external services have problems, </a:t>
            </a:r>
            <a:r>
              <a:rPr lang="en-US" dirty="0" err="1" smtClean="0"/>
              <a:t>eg</a:t>
            </a:r>
            <a:r>
              <a:rPr lang="en-US" dirty="0" smtClean="0"/>
              <a:t> database connection failed </a:t>
            </a:r>
          </a:p>
          <a:p>
            <a:r>
              <a:rPr lang="en-US" dirty="0" smtClean="0"/>
              <a:t>503: </a:t>
            </a:r>
            <a:r>
              <a:rPr lang="en-US" dirty="0"/>
              <a:t>Service </a:t>
            </a:r>
            <a:r>
              <a:rPr lang="en-US" dirty="0" smtClean="0"/>
              <a:t>Unavailable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overloaded of requests, or scheduled downtime for maintenance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6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b="1" dirty="0" smtClean="0"/>
              <a:t>S </a:t>
            </a:r>
            <a:r>
              <a:rPr lang="en-US" dirty="0" smtClean="0"/>
              <a:t>(</a:t>
            </a:r>
            <a:r>
              <a:rPr lang="en-US" dirty="0"/>
              <a:t>HTTP </a:t>
            </a:r>
            <a:r>
              <a:rPr lang="en-US" b="1" dirty="0"/>
              <a:t>S</a:t>
            </a:r>
            <a:r>
              <a:rPr lang="en-US" dirty="0"/>
              <a:t>ecure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Encrypted version of HTTP, </a:t>
            </a:r>
            <a:r>
              <a:rPr lang="en-US" dirty="0"/>
              <a:t>using  Transport Layer </a:t>
            </a:r>
            <a:r>
              <a:rPr lang="en-US" dirty="0" smtClean="0"/>
              <a:t>Security (TLS)</a:t>
            </a:r>
          </a:p>
          <a:p>
            <a:r>
              <a:rPr lang="en-US" dirty="0" smtClean="0"/>
              <a:t>Usually on port 443 instead of 80</a:t>
            </a:r>
          </a:p>
          <a:p>
            <a:r>
              <a:rPr lang="en-US" dirty="0" smtClean="0"/>
              <a:t>URIs are the same as in HTTP (just the “scheme” does change)</a:t>
            </a:r>
          </a:p>
          <a:p>
            <a:r>
              <a:rPr lang="en-US" dirty="0" smtClean="0"/>
              <a:t>Note,  the whole HTTP messages are encrypted, </a:t>
            </a:r>
            <a:r>
              <a:rPr lang="en-US" b="1" dirty="0" smtClean="0"/>
              <a:t>but still using TCP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 smtClean="0"/>
              <a:t>this issue can be avoided by going through proxy networks like TOR , or any VPN provider (but this latter would know what you visit) </a:t>
            </a:r>
          </a:p>
        </p:txBody>
      </p:sp>
    </p:spTree>
    <p:extLst>
      <p:ext uri="{BB962C8B-B14F-4D97-AF65-F5344CB8AC3E}">
        <p14:creationId xmlns:p14="http://schemas.microsoft.com/office/powerpoint/2010/main" val="14888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1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51244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Data/Operations Over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47357" cy="4807523"/>
          </a:xfrm>
        </p:spPr>
        <p:txBody>
          <a:bodyPr/>
          <a:lstStyle/>
          <a:p>
            <a:r>
              <a:rPr lang="en-US" dirty="0" smtClean="0"/>
              <a:t>Provide APIs over network</a:t>
            </a:r>
          </a:p>
          <a:p>
            <a:r>
              <a:rPr lang="en-US" dirty="0" smtClean="0"/>
              <a:t>Typically TCP connections</a:t>
            </a:r>
          </a:p>
          <a:p>
            <a:r>
              <a:rPr lang="en-US" dirty="0" smtClean="0"/>
              <a:t>HTTP most common protocol</a:t>
            </a:r>
          </a:p>
          <a:p>
            <a:r>
              <a:rPr lang="en-US" dirty="0" smtClean="0"/>
              <a:t>So, can see a Web Service as a process that opens a TCP port and responds to incoming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95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825624"/>
            <a:ext cx="11587396" cy="47850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REST</a:t>
            </a:r>
          </a:p>
          <a:p>
            <a:pPr lvl="1"/>
            <a:r>
              <a:rPr lang="en-US" dirty="0" smtClean="0"/>
              <a:t>most common nowadays</a:t>
            </a:r>
          </a:p>
          <a:p>
            <a:pPr lvl="1"/>
            <a:r>
              <a:rPr lang="en-US" dirty="0" smtClean="0"/>
              <a:t>usually strongly tied to HTTP protocol</a:t>
            </a:r>
          </a:p>
          <a:p>
            <a:pPr lvl="1"/>
            <a:r>
              <a:rPr lang="en-US" i="1" dirty="0" smtClean="0"/>
              <a:t>not a protocol, but set of architectural guidelines</a:t>
            </a:r>
          </a:p>
          <a:p>
            <a:pPr lvl="1"/>
            <a:r>
              <a:rPr lang="en-US" dirty="0" smtClean="0"/>
              <a:t>typically serving data in JSON</a:t>
            </a:r>
          </a:p>
          <a:p>
            <a:r>
              <a:rPr lang="en-US" dirty="0" smtClean="0"/>
              <a:t>SOAP</a:t>
            </a:r>
          </a:p>
          <a:p>
            <a:pPr lvl="1"/>
            <a:r>
              <a:rPr lang="en-US" dirty="0" smtClean="0"/>
              <a:t>very common in the past, but disappearing nowadays</a:t>
            </a:r>
          </a:p>
          <a:p>
            <a:pPr lvl="1"/>
            <a:r>
              <a:rPr lang="en-US" dirty="0" smtClean="0"/>
              <a:t>actual protocol, usually over HTTP</a:t>
            </a:r>
          </a:p>
          <a:p>
            <a:pPr lvl="1"/>
            <a:r>
              <a:rPr lang="en-US" dirty="0" smtClean="0"/>
              <a:t>tied to XML</a:t>
            </a:r>
          </a:p>
          <a:p>
            <a:r>
              <a:rPr lang="en-US" dirty="0" err="1" smtClean="0"/>
              <a:t>GraphQL</a:t>
            </a:r>
            <a:endParaRPr lang="en-US" dirty="0" smtClean="0"/>
          </a:p>
          <a:p>
            <a:pPr lvl="1"/>
            <a:r>
              <a:rPr lang="en-US" dirty="0" smtClean="0"/>
              <a:t>the new kid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74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37" y="1825625"/>
            <a:ext cx="11759783" cy="4874978"/>
          </a:xfrm>
        </p:spPr>
        <p:txBody>
          <a:bodyPr/>
          <a:lstStyle/>
          <a:p>
            <a:r>
              <a:rPr lang="en-US" dirty="0" smtClean="0"/>
              <a:t>When you want to provide programmable functionalities to your clients over the network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see </a:t>
            </a:r>
            <a:r>
              <a:rPr lang="en-US" dirty="0"/>
              <a:t>public list at </a:t>
            </a:r>
            <a:r>
              <a:rPr lang="en-US" dirty="0">
                <a:hlinkClick r:id="rId3"/>
              </a:rPr>
              <a:t>http://www.programmableweb.com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Separation of </a:t>
            </a:r>
            <a:r>
              <a:rPr lang="en-US" i="1" dirty="0" smtClean="0"/>
              <a:t>frontend</a:t>
            </a:r>
            <a:r>
              <a:rPr lang="en-US" dirty="0" smtClean="0"/>
              <a:t> from </a:t>
            </a:r>
            <a:r>
              <a:rPr lang="en-US" i="1" dirty="0" smtClean="0"/>
              <a:t>backend</a:t>
            </a:r>
          </a:p>
          <a:p>
            <a:pPr lvl="1"/>
            <a:r>
              <a:rPr lang="en-US" dirty="0" smtClean="0"/>
              <a:t>JavaScript doing client-side HTML rendering on browser, where backend is just a web service providing data</a:t>
            </a:r>
          </a:p>
          <a:p>
            <a:r>
              <a:rPr lang="en-US" i="1" dirty="0" err="1" smtClean="0"/>
              <a:t>Microservice</a:t>
            </a:r>
            <a:r>
              <a:rPr lang="en-US" dirty="0" smtClean="0"/>
              <a:t> Architecture</a:t>
            </a:r>
          </a:p>
          <a:p>
            <a:pPr lvl="1"/>
            <a:r>
              <a:rPr lang="en-US" dirty="0" smtClean="0"/>
              <a:t>large systems split into several web services of more manageable size </a:t>
            </a:r>
          </a:p>
          <a:p>
            <a:pPr lvl="1"/>
            <a:r>
              <a:rPr lang="en-US" dirty="0" smtClean="0"/>
              <a:t>extremely important for modern enterprise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89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5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0058400" cy="54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9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20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058400" cy="64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1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82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APIs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47357" cy="4800027"/>
          </a:xfrm>
        </p:spPr>
        <p:txBody>
          <a:bodyPr>
            <a:normAutofit/>
          </a:bodyPr>
          <a:lstStyle/>
          <a:p>
            <a:r>
              <a:rPr lang="en-US" b="1" dirty="0"/>
              <a:t>Re</a:t>
            </a:r>
            <a:r>
              <a:rPr lang="en-US" dirty="0"/>
              <a:t>presentational </a:t>
            </a:r>
            <a:r>
              <a:rPr lang="en-US" b="1" dirty="0"/>
              <a:t>S</a:t>
            </a:r>
            <a:r>
              <a:rPr lang="en-US" dirty="0"/>
              <a:t>tate </a:t>
            </a:r>
            <a:r>
              <a:rPr lang="en-US" b="1" dirty="0"/>
              <a:t>T</a:t>
            </a:r>
            <a:r>
              <a:rPr lang="en-US" dirty="0"/>
              <a:t>ransfer (REST) </a:t>
            </a:r>
            <a:endParaRPr lang="en-US" dirty="0" smtClean="0"/>
          </a:p>
          <a:p>
            <a:r>
              <a:rPr lang="en-US" dirty="0" smtClean="0"/>
              <a:t>Most common type of web services</a:t>
            </a:r>
          </a:p>
          <a:p>
            <a:r>
              <a:rPr lang="en-US" dirty="0" smtClean="0"/>
              <a:t>Access to set of resources using HTTP</a:t>
            </a:r>
          </a:p>
          <a:p>
            <a:r>
              <a:rPr lang="en-US" dirty="0" smtClean="0"/>
              <a:t>REST is </a:t>
            </a:r>
            <a:r>
              <a:rPr lang="en-US" i="1" dirty="0" smtClean="0"/>
              <a:t>not a protocol</a:t>
            </a:r>
            <a:r>
              <a:rPr lang="en-US" dirty="0" smtClean="0"/>
              <a:t>, but just architectural guidelines on how to define HTTP endpoints</a:t>
            </a:r>
          </a:p>
          <a:p>
            <a:pPr lvl="1"/>
            <a:r>
              <a:rPr lang="en-US" dirty="0" smtClean="0"/>
              <a:t>Example: should not delete a resource when answering a GET, but no one will stop you from implementing an API that does that</a:t>
            </a:r>
          </a:p>
          <a:p>
            <a:r>
              <a:rPr lang="en-US" dirty="0" smtClean="0"/>
              <a:t>Introduced in a PhD thesis in 2000</a:t>
            </a:r>
          </a:p>
        </p:txBody>
      </p:sp>
    </p:spTree>
    <p:extLst>
      <p:ext uri="{BB962C8B-B14F-4D97-AF65-F5344CB8AC3E}">
        <p14:creationId xmlns:p14="http://schemas.microsoft.com/office/powerpoint/2010/main" val="52764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249" y="1825625"/>
            <a:ext cx="11519941" cy="474756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Uniform </a:t>
            </a:r>
            <a:r>
              <a:rPr lang="en-US" dirty="0" smtClean="0"/>
              <a:t>Interface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Stateless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Cacheable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Client-Server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Layered </a:t>
            </a:r>
            <a:r>
              <a:rPr lang="en-US" dirty="0" smtClean="0"/>
              <a:t>System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Code on demand (optional)</a:t>
            </a:r>
          </a:p>
        </p:txBody>
      </p:sp>
    </p:spTree>
    <p:extLst>
      <p:ext uri="{BB962C8B-B14F-4D97-AF65-F5344CB8AC3E}">
        <p14:creationId xmlns:p14="http://schemas.microsoft.com/office/powerpoint/2010/main" val="27318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1: </a:t>
            </a:r>
            <a:r>
              <a:rPr lang="en-US" dirty="0"/>
              <a:t>Uniform </a:t>
            </a:r>
            <a:r>
              <a:rPr lang="en-US" dirty="0" smtClean="0"/>
              <a:t>Interface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4" y="1825624"/>
            <a:ext cx="11527436" cy="4807523"/>
          </a:xfrm>
        </p:spPr>
        <p:txBody>
          <a:bodyPr/>
          <a:lstStyle/>
          <a:p>
            <a:r>
              <a:rPr lang="en-US" dirty="0" smtClean="0"/>
              <a:t>Resource-based, identified by a URI</a:t>
            </a:r>
          </a:p>
          <a:p>
            <a:r>
              <a:rPr lang="en-US" dirty="0" smtClean="0"/>
              <a:t>The actual resource could be anything </a:t>
            </a:r>
          </a:p>
          <a:p>
            <a:pPr lvl="1"/>
            <a:r>
              <a:rPr lang="en-US" dirty="0" smtClean="0"/>
              <a:t>e.g., rows in a SQL database, or image files on disk</a:t>
            </a:r>
          </a:p>
          <a:p>
            <a:r>
              <a:rPr lang="en-US" dirty="0" smtClean="0"/>
              <a:t>Client sees a </a:t>
            </a:r>
            <a:r>
              <a:rPr lang="en-US" i="1" dirty="0" smtClean="0"/>
              <a:t>representation</a:t>
            </a:r>
            <a:r>
              <a:rPr lang="en-US" dirty="0" smtClean="0"/>
              <a:t> of the resource, and the same resource can be given in different formats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XML, JSON and TXT</a:t>
            </a:r>
          </a:p>
          <a:p>
            <a:r>
              <a:rPr lang="en-US" dirty="0"/>
              <a:t>Hypermedia as the Engine of Application State (HATEOAS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Resources connected by links… but hardly anyone uses 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35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2: Stateless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3" y="1825624"/>
            <a:ext cx="11699823" cy="4904959"/>
          </a:xfrm>
        </p:spPr>
        <p:txBody>
          <a:bodyPr/>
          <a:lstStyle/>
          <a:p>
            <a:r>
              <a:rPr lang="en-US" dirty="0" smtClean="0"/>
              <a:t>Resources could be stored in databases or files</a:t>
            </a:r>
          </a:p>
          <a:p>
            <a:r>
              <a:rPr lang="en-US" dirty="0" smtClean="0"/>
              <a:t>But the web service itself should be stateless</a:t>
            </a:r>
          </a:p>
          <a:p>
            <a:r>
              <a:rPr lang="en-US" dirty="0" smtClean="0"/>
              <a:t>This means that all info to process a request should come with the request itself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as HTTP headers</a:t>
            </a:r>
          </a:p>
          <a:p>
            <a:r>
              <a:rPr lang="en-US" dirty="0" smtClean="0"/>
              <a:t>Consequence examples:</a:t>
            </a:r>
          </a:p>
          <a:p>
            <a:pPr lvl="1"/>
            <a:r>
              <a:rPr lang="en-US" dirty="0" smtClean="0"/>
              <a:t>can restart process of web service at any time</a:t>
            </a:r>
          </a:p>
          <a:p>
            <a:pPr lvl="1"/>
            <a:r>
              <a:rPr lang="en-US" dirty="0" smtClean="0"/>
              <a:t>horizontal scalability: can have 2 more instances of same service, does not matter which one is answering and in which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5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 over TCP,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48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Cacheable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4" y="1825624"/>
            <a:ext cx="11654852" cy="4800027"/>
          </a:xfrm>
        </p:spPr>
        <p:txBody>
          <a:bodyPr/>
          <a:lstStyle/>
          <a:p>
            <a:r>
              <a:rPr lang="en-US" dirty="0" smtClean="0"/>
              <a:t>Cacheable: avoid making a request if previous retrieved data is still valid</a:t>
            </a:r>
          </a:p>
          <a:p>
            <a:r>
              <a:rPr lang="en-US" dirty="0" smtClean="0"/>
              <a:t>Very important for scalability</a:t>
            </a:r>
          </a:p>
          <a:p>
            <a:r>
              <a:rPr lang="en-US" dirty="0" smtClean="0"/>
              <a:t>Resources should define if they are cacheable or not, and 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82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 </a:t>
            </a:r>
            <a:r>
              <a:rPr lang="en-US" dirty="0" smtClean="0"/>
              <a:t>Client–Server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3" y="1825624"/>
            <a:ext cx="11587397" cy="4807523"/>
          </a:xfrm>
        </p:spPr>
        <p:txBody>
          <a:bodyPr/>
          <a:lstStyle/>
          <a:p>
            <a:r>
              <a:rPr lang="en-US" dirty="0" smtClean="0"/>
              <a:t>Clear cut between clients and servers</a:t>
            </a:r>
          </a:p>
          <a:p>
            <a:r>
              <a:rPr lang="en-US" dirty="0" smtClean="0"/>
              <a:t>Client only sees the URIs and the representation (</a:t>
            </a:r>
            <a:r>
              <a:rPr lang="en-US" dirty="0" err="1" smtClean="0"/>
              <a:t>eg</a:t>
            </a:r>
            <a:r>
              <a:rPr lang="en-US" dirty="0" smtClean="0"/>
              <a:t> JSON), but no internal details of server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does not even know if resource is stored in a database or on file</a:t>
            </a:r>
          </a:p>
          <a:p>
            <a:r>
              <a:rPr lang="en-US" dirty="0" smtClean="0"/>
              <a:t>Server does not know how data used on clients</a:t>
            </a:r>
          </a:p>
          <a:p>
            <a:r>
              <a:rPr lang="en-US" dirty="0" smtClean="0"/>
              <a:t>Consequence: clients and servers can be developed/updated independently, as long as URIs/representation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19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5: Layered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692327" cy="4807523"/>
          </a:xfrm>
        </p:spPr>
        <p:txBody>
          <a:bodyPr/>
          <a:lstStyle/>
          <a:p>
            <a:r>
              <a:rPr lang="en-US" dirty="0" smtClean="0"/>
              <a:t>For clients, should not matter if there is any intermediary on the way to the server</a:t>
            </a:r>
          </a:p>
          <a:p>
            <a:r>
              <a:rPr lang="en-US" dirty="0" smtClean="0"/>
              <a:t>Typical example: </a:t>
            </a:r>
            <a:r>
              <a:rPr lang="en-US" i="1" dirty="0" smtClean="0"/>
              <a:t>reversed proxy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used for load balancing and access policy enforcement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53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6: </a:t>
            </a:r>
            <a:r>
              <a:rPr lang="en-US" dirty="0"/>
              <a:t>Code on </a:t>
            </a:r>
            <a:r>
              <a:rPr lang="en-US" dirty="0" smtClean="0"/>
              <a:t>Demand </a:t>
            </a:r>
            <a:r>
              <a:rPr lang="en-US" dirty="0"/>
              <a:t>(optional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113957" cy="4351338"/>
          </a:xfrm>
        </p:spPr>
        <p:txBody>
          <a:bodyPr/>
          <a:lstStyle/>
          <a:p>
            <a:r>
              <a:rPr lang="en-US" dirty="0"/>
              <a:t>Servers can temporarily extend or customize the functionality of a client by transferring executable </a:t>
            </a:r>
            <a:r>
              <a:rPr lang="en-US" dirty="0" smtClean="0"/>
              <a:t>code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transfer JavaScript code</a:t>
            </a:r>
          </a:p>
          <a:p>
            <a:r>
              <a:rPr lang="en-US" dirty="0" smtClean="0"/>
              <a:t>Among the constraints that define REST, this is optional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81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Term “REST”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57" y="1825624"/>
            <a:ext cx="11759784" cy="4822513"/>
          </a:xfrm>
        </p:spPr>
        <p:txBody>
          <a:bodyPr/>
          <a:lstStyle/>
          <a:p>
            <a:r>
              <a:rPr lang="en-US" dirty="0" smtClean="0"/>
              <a:t>Most APIs out there are called REST by their developers…</a:t>
            </a:r>
          </a:p>
          <a:p>
            <a:r>
              <a:rPr lang="en-US" dirty="0" smtClean="0"/>
              <a:t>… but “technically”, they aren’t</a:t>
            </a:r>
          </a:p>
          <a:p>
            <a:r>
              <a:rPr lang="en-US" dirty="0" smtClean="0"/>
              <a:t>For example, nearly </a:t>
            </a:r>
            <a:r>
              <a:rPr lang="en-US" i="1" dirty="0" smtClean="0"/>
              <a:t>no one </a:t>
            </a:r>
            <a:r>
              <a:rPr lang="en-US" dirty="0" smtClean="0"/>
              <a:t>uses HATEOAS</a:t>
            </a:r>
          </a:p>
          <a:p>
            <a:r>
              <a:rPr lang="en-US" dirty="0" smtClean="0"/>
              <a:t>So, nowadays, REST loosely means: “</a:t>
            </a:r>
            <a:r>
              <a:rPr lang="en-US" i="1" dirty="0" smtClean="0"/>
              <a:t>A web API where resources are hierarchically structured with URIs, and operations follow the semantics of the HTTP verbs/methods</a:t>
            </a:r>
            <a:r>
              <a:rPr lang="en-US" dirty="0" smtClean="0"/>
              <a:t>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7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25" y="65323"/>
            <a:ext cx="11600481" cy="8190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for a Product Catalog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944380"/>
            <a:ext cx="11812249" cy="5786203"/>
          </a:xfrm>
        </p:spPr>
        <p:txBody>
          <a:bodyPr>
            <a:noAutofit/>
          </a:bodyPr>
          <a:lstStyle/>
          <a:p>
            <a:r>
              <a:rPr lang="en-US" sz="2800" dirty="0" smtClean="0"/>
              <a:t>Full URLs, </a:t>
            </a:r>
            <a:r>
              <a:rPr lang="en-US" sz="2800" dirty="0" err="1" smtClean="0"/>
              <a:t>eg</a:t>
            </a:r>
            <a:r>
              <a:rPr lang="en-US" sz="2800" dirty="0" smtClean="0"/>
              <a:t>  </a:t>
            </a:r>
            <a:r>
              <a:rPr lang="en-US" sz="2800" b="1" dirty="0" err="1" smtClean="0"/>
              <a:t>www.foo.com</a:t>
            </a:r>
            <a:r>
              <a:rPr lang="en-US" sz="2800" b="1" dirty="0" smtClean="0"/>
              <a:t>/products</a:t>
            </a:r>
            <a:endParaRPr lang="en-US" sz="2800" dirty="0" smtClean="0"/>
          </a:p>
          <a:p>
            <a:r>
              <a:rPr lang="en-US" sz="2800" dirty="0" smtClean="0"/>
              <a:t>GET </a:t>
            </a:r>
            <a:r>
              <a:rPr lang="en-US" sz="2800" b="1" dirty="0"/>
              <a:t>/products </a:t>
            </a:r>
            <a:endParaRPr lang="en-US" sz="2800" b="1" dirty="0" smtClean="0"/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return all available products</a:t>
            </a:r>
            <a:r>
              <a:rPr lang="en-US" sz="2400" dirty="0" smtClean="0"/>
              <a:t>)</a:t>
            </a:r>
          </a:p>
          <a:p>
            <a:r>
              <a:rPr lang="en-US" sz="2800" dirty="0" smtClean="0"/>
              <a:t>GET </a:t>
            </a:r>
            <a:r>
              <a:rPr lang="en-US" sz="2800" b="1" dirty="0"/>
              <a:t>/</a:t>
            </a:r>
            <a:r>
              <a:rPr lang="en-US" sz="2800" b="1" dirty="0" err="1"/>
              <a:t>products?k</a:t>
            </a:r>
            <a:r>
              <a:rPr lang="en-US" sz="2800" b="1" dirty="0"/>
              <a:t>=v </a:t>
            </a:r>
            <a:endParaRPr lang="en-US" sz="2800" b="1" dirty="0" smtClean="0"/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return all available products filtered </a:t>
            </a:r>
            <a:r>
              <a:rPr lang="en-US" sz="2400" dirty="0" smtClean="0"/>
              <a:t>by some </a:t>
            </a:r>
            <a:r>
              <a:rPr lang="en-US" sz="2400" dirty="0"/>
              <a:t>custom parameters)</a:t>
            </a:r>
          </a:p>
          <a:p>
            <a:r>
              <a:rPr lang="en-US" sz="2800" dirty="0" smtClean="0"/>
              <a:t>POST </a:t>
            </a:r>
            <a:r>
              <a:rPr lang="en-US" sz="2800" b="1" dirty="0"/>
              <a:t>/products </a:t>
            </a:r>
            <a:endParaRPr lang="en-US" sz="2800" b="1" dirty="0" smtClean="0"/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create a new product)</a:t>
            </a:r>
          </a:p>
          <a:p>
            <a:r>
              <a:rPr lang="en-US" sz="2800" dirty="0" smtClean="0"/>
              <a:t>GET </a:t>
            </a:r>
            <a:r>
              <a:rPr lang="en-US" sz="2800" b="1" dirty="0"/>
              <a:t>/</a:t>
            </a:r>
            <a:r>
              <a:rPr lang="en-US" sz="2800" b="1" dirty="0" smtClean="0"/>
              <a:t>products/{id} </a:t>
            </a:r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return the product with the given id)</a:t>
            </a:r>
          </a:p>
          <a:p>
            <a:r>
              <a:rPr lang="en-US" sz="2800" dirty="0" smtClean="0"/>
              <a:t>GET </a:t>
            </a:r>
            <a:r>
              <a:rPr lang="en-US" sz="2800" b="1" dirty="0"/>
              <a:t>/</a:t>
            </a:r>
            <a:r>
              <a:rPr lang="en-US" sz="2800" b="1" dirty="0" smtClean="0"/>
              <a:t>products/{id}/</a:t>
            </a:r>
            <a:r>
              <a:rPr lang="en-US" sz="2800" b="1" dirty="0"/>
              <a:t>price </a:t>
            </a:r>
            <a:endParaRPr lang="en-US" sz="2800" b="1" dirty="0" smtClean="0"/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return the price of a specific </a:t>
            </a:r>
            <a:r>
              <a:rPr lang="en-US" sz="2400" dirty="0" smtClean="0"/>
              <a:t>product with </a:t>
            </a:r>
            <a:r>
              <a:rPr lang="en-US" sz="2400" dirty="0"/>
              <a:t>a given id)</a:t>
            </a:r>
          </a:p>
          <a:p>
            <a:r>
              <a:rPr lang="en-US" sz="2800" dirty="0" smtClean="0"/>
              <a:t>DELETE </a:t>
            </a:r>
            <a:r>
              <a:rPr lang="en-US" sz="2800" b="1" dirty="0"/>
              <a:t>/</a:t>
            </a:r>
            <a:r>
              <a:rPr lang="en-US" sz="2800" b="1" dirty="0" smtClean="0"/>
              <a:t>products/{id} </a:t>
            </a:r>
          </a:p>
          <a:p>
            <a:pPr lvl="1"/>
            <a:r>
              <a:rPr lang="en-US" sz="2400" dirty="0" smtClean="0"/>
              <a:t>(</a:t>
            </a:r>
            <a:r>
              <a:rPr lang="en-US" sz="2400" dirty="0"/>
              <a:t>delete the product with the </a:t>
            </a:r>
            <a:r>
              <a:rPr lang="en-US" sz="2400" dirty="0" smtClean="0"/>
              <a:t>given </a:t>
            </a:r>
            <a:r>
              <a:rPr lang="mr-IN" sz="2400" dirty="0" err="1" smtClean="0"/>
              <a:t>id</a:t>
            </a:r>
            <a:r>
              <a:rPr lang="mr-IN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904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2" y="1825625"/>
            <a:ext cx="11774774" cy="4815018"/>
          </a:xfrm>
        </p:spPr>
        <p:txBody>
          <a:bodyPr/>
          <a:lstStyle/>
          <a:p>
            <a:r>
              <a:rPr lang="en-US" dirty="0" smtClean="0"/>
              <a:t>Consider the resource: </a:t>
            </a:r>
            <a:r>
              <a:rPr lang="en-US" b="1" dirty="0" smtClean="0"/>
              <a:t>/users/3457/items/42/description</a:t>
            </a:r>
          </a:p>
          <a:p>
            <a:r>
              <a:rPr lang="en-US" b="1" dirty="0" smtClean="0"/>
              <a:t>/users</a:t>
            </a:r>
            <a:r>
              <a:rPr lang="en-US" dirty="0" smtClean="0"/>
              <a:t>: resource representing a set of users</a:t>
            </a:r>
          </a:p>
          <a:p>
            <a:r>
              <a:rPr lang="en-US" b="1" dirty="0" smtClean="0"/>
              <a:t>/3457</a:t>
            </a:r>
            <a:r>
              <a:rPr lang="en-US" dirty="0" smtClean="0"/>
              <a:t>: a specific user with that given id among the set of users </a:t>
            </a:r>
            <a:r>
              <a:rPr lang="en-US" i="1" dirty="0" smtClean="0"/>
              <a:t>/users</a:t>
            </a:r>
          </a:p>
          <a:p>
            <a:r>
              <a:rPr lang="en-US" b="1" dirty="0"/>
              <a:t>/</a:t>
            </a:r>
            <a:r>
              <a:rPr lang="en-US" b="1" dirty="0" smtClean="0"/>
              <a:t>items</a:t>
            </a:r>
            <a:r>
              <a:rPr lang="en-US" dirty="0" smtClean="0"/>
              <a:t>: a set of items belonging to the user 3457</a:t>
            </a:r>
          </a:p>
          <a:p>
            <a:r>
              <a:rPr lang="en-US" b="1" dirty="0" smtClean="0"/>
              <a:t>/42</a:t>
            </a:r>
            <a:r>
              <a:rPr lang="en-US" i="1" dirty="0" smtClean="0"/>
              <a:t>: </a:t>
            </a:r>
            <a:r>
              <a:rPr lang="en-US" dirty="0" smtClean="0"/>
              <a:t>a specific item with id 42 that the user 3457 owns</a:t>
            </a:r>
          </a:p>
          <a:p>
            <a:r>
              <a:rPr lang="en-US" b="1" dirty="0" smtClean="0"/>
              <a:t>/description</a:t>
            </a:r>
            <a:r>
              <a:rPr lang="en-US" dirty="0" smtClean="0"/>
              <a:t>: among the different properties/fields of item 42, just consider its </a:t>
            </a:r>
            <a:r>
              <a:rPr lang="en-US" i="1" dirty="0" smtClean="0"/>
              <a:t>description</a:t>
            </a:r>
          </a:p>
          <a:p>
            <a:endParaRPr lang="en-US" i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2974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825625"/>
            <a:ext cx="11789764" cy="4897464"/>
          </a:xfrm>
        </p:spPr>
        <p:txBody>
          <a:bodyPr/>
          <a:lstStyle/>
          <a:p>
            <a:r>
              <a:rPr lang="en-US" i="1" dirty="0" smtClean="0"/>
              <a:t>GET </a:t>
            </a:r>
            <a:r>
              <a:rPr lang="en-US" b="1" i="1" dirty="0" smtClean="0"/>
              <a:t>/users/3457/items/42/description</a:t>
            </a:r>
          </a:p>
          <a:p>
            <a:r>
              <a:rPr lang="en-US" dirty="0" smtClean="0"/>
              <a:t>It means: retrieve the description of item with id 42, which belongs to the user with id 3456</a:t>
            </a:r>
          </a:p>
          <a:p>
            <a:r>
              <a:rPr lang="en-US" dirty="0" smtClean="0"/>
              <a:t>But what about </a:t>
            </a:r>
            <a:r>
              <a:rPr lang="en-US" i="1" dirty="0"/>
              <a:t>GET </a:t>
            </a:r>
            <a:r>
              <a:rPr lang="en-US" b="1" i="1" dirty="0" smtClean="0"/>
              <a:t>/items/42/description</a:t>
            </a:r>
            <a:r>
              <a:rPr lang="en-US" i="1" dirty="0" smtClean="0"/>
              <a:t>  </a:t>
            </a:r>
            <a:r>
              <a:rPr lang="en-US" dirty="0" smtClean="0"/>
              <a:t>???</a:t>
            </a:r>
          </a:p>
          <a:p>
            <a:r>
              <a:rPr lang="en-US" dirty="0" smtClean="0"/>
              <a:t>“Technically”, they would be 2 </a:t>
            </a:r>
            <a:r>
              <a:rPr lang="en-US" i="1" dirty="0" smtClean="0"/>
              <a:t>different</a:t>
            </a:r>
            <a:r>
              <a:rPr lang="en-US" dirty="0" smtClean="0"/>
              <a:t> resources, because there are two different URIs </a:t>
            </a:r>
          </a:p>
          <a:p>
            <a:r>
              <a:rPr lang="en-US" dirty="0" smtClean="0"/>
              <a:t>But in practice, they are the same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68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27" y="1825624"/>
            <a:ext cx="11699823" cy="4800027"/>
          </a:xfrm>
        </p:spPr>
        <p:txBody>
          <a:bodyPr/>
          <a:lstStyle/>
          <a:p>
            <a:r>
              <a:rPr lang="en-US" b="1" i="1" dirty="0"/>
              <a:t>/</a:t>
            </a:r>
            <a:r>
              <a:rPr lang="en-US" b="1" i="1" dirty="0" smtClean="0"/>
              <a:t>users/3457/items/42/description</a:t>
            </a:r>
          </a:p>
          <a:p>
            <a:r>
              <a:rPr lang="en-US" dirty="0" smtClean="0"/>
              <a:t>Could be two different tables in a SQL database,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Users</a:t>
            </a:r>
            <a:r>
              <a:rPr lang="en-US" dirty="0" smtClean="0"/>
              <a:t> and </a:t>
            </a:r>
            <a:r>
              <a:rPr lang="en-US" i="1" dirty="0" smtClean="0"/>
              <a:t>Items</a:t>
            </a:r>
          </a:p>
          <a:p>
            <a:r>
              <a:rPr lang="en-US" dirty="0" smtClean="0"/>
              <a:t>Or could be a single JSON file on disk…</a:t>
            </a:r>
          </a:p>
          <a:p>
            <a:r>
              <a:rPr lang="en-US" dirty="0"/>
              <a:t>o</a:t>
            </a:r>
            <a:r>
              <a:rPr lang="en-US" dirty="0" smtClean="0"/>
              <a:t>r the REST API just collects such data from two other different web services…</a:t>
            </a:r>
          </a:p>
          <a:p>
            <a:r>
              <a:rPr lang="en-US" dirty="0"/>
              <a:t>o</a:t>
            </a:r>
            <a:r>
              <a:rPr lang="en-US" dirty="0" smtClean="0"/>
              <a:t>r whatever you fancy…</a:t>
            </a:r>
          </a:p>
          <a:p>
            <a:r>
              <a:rPr lang="en-US" dirty="0" smtClean="0"/>
              <a:t>Point is, for the client this does not matter at all!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64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738"/>
            <a:ext cx="10515600" cy="1325563"/>
          </a:xfrm>
        </p:spPr>
        <p:txBody>
          <a:bodyPr/>
          <a:lstStyle/>
          <a:p>
            <a:r>
              <a:rPr lang="en-US" dirty="0" smtClean="0"/>
              <a:t>Available URIs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23" y="1825624"/>
            <a:ext cx="11714813" cy="4837503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)</a:t>
            </a:r>
            <a:r>
              <a:rPr lang="en-US" i="1" dirty="0" smtClean="0"/>
              <a:t>  GET </a:t>
            </a:r>
            <a:r>
              <a:rPr lang="en-US" b="1" i="1" dirty="0" smtClean="0"/>
              <a:t>/users/3457/</a:t>
            </a:r>
            <a:r>
              <a:rPr lang="en-US" b="1" i="1" dirty="0" err="1" smtClean="0"/>
              <a:t>itemIds</a:t>
            </a:r>
            <a:endParaRPr lang="en-US" b="1" i="1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)</a:t>
            </a:r>
            <a:r>
              <a:rPr lang="en-US" i="1" dirty="0" smtClean="0"/>
              <a:t> GET </a:t>
            </a:r>
            <a:r>
              <a:rPr lang="en-US" b="1" i="1" dirty="0" smtClean="0"/>
              <a:t>/items/42/description</a:t>
            </a:r>
          </a:p>
          <a:p>
            <a:r>
              <a:rPr lang="en-US" dirty="0" smtClean="0"/>
              <a:t>It means: first retrieve the ids of all items belonging to user 3457. Then, to get description for a specific one of them with id 42, make a second GET</a:t>
            </a:r>
          </a:p>
          <a:p>
            <a:r>
              <a:rPr lang="en-US" dirty="0" smtClean="0"/>
              <a:t>But in the 2</a:t>
            </a:r>
            <a:r>
              <a:rPr lang="en-US" baseline="30000" dirty="0" smtClean="0"/>
              <a:t>nd</a:t>
            </a:r>
            <a:r>
              <a:rPr lang="en-US" dirty="0" smtClean="0"/>
              <a:t> GET, what if we rather used </a:t>
            </a:r>
            <a:r>
              <a:rPr lang="en-US" b="1" i="1" dirty="0"/>
              <a:t>/</a:t>
            </a:r>
            <a:r>
              <a:rPr lang="en-US" b="1" i="1" dirty="0" smtClean="0"/>
              <a:t>users/3457/items/42/description</a:t>
            </a:r>
            <a:r>
              <a:rPr lang="en-US" i="1" dirty="0" smtClean="0"/>
              <a:t>  </a:t>
            </a:r>
            <a:r>
              <a:rPr lang="en-US" dirty="0" smtClean="0"/>
              <a:t>???</a:t>
            </a:r>
            <a:endParaRPr lang="en-US" i="1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8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673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32367" cy="475505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i="1" dirty="0" smtClean="0"/>
              <a:t> GET  </a:t>
            </a:r>
            <a:r>
              <a:rPr lang="en-US" b="1" i="1" dirty="0" smtClean="0"/>
              <a:t>/users/3457/</a:t>
            </a:r>
            <a:r>
              <a:rPr lang="en-US" b="1" i="1" dirty="0" err="1" smtClean="0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</a:t>
            </a:r>
            <a:r>
              <a:rPr lang="en-US" i="1" dirty="0" smtClean="0"/>
              <a:t> </a:t>
            </a:r>
            <a:r>
              <a:rPr lang="en-US" b="1" i="1" dirty="0" smtClean="0"/>
              <a:t>/</a:t>
            </a:r>
            <a:r>
              <a:rPr lang="en-US" b="1" i="1" dirty="0"/>
              <a:t>items/42/description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)  </a:t>
            </a:r>
            <a:r>
              <a:rPr lang="en-US" i="1" dirty="0" smtClean="0"/>
              <a:t>GET </a:t>
            </a:r>
            <a:r>
              <a:rPr lang="en-US" b="1" i="1" dirty="0" smtClean="0"/>
              <a:t>/users/3457/items/42/description </a:t>
            </a:r>
          </a:p>
          <a:p>
            <a:r>
              <a:rPr lang="en-US" dirty="0" smtClean="0"/>
              <a:t>Whether the 2</a:t>
            </a:r>
            <a:r>
              <a:rPr lang="en-US" baseline="30000" dirty="0" smtClean="0"/>
              <a:t>nd</a:t>
            </a:r>
            <a:r>
              <a:rPr lang="en-US" dirty="0" smtClean="0"/>
              <a:t> or the 3</a:t>
            </a:r>
            <a:r>
              <a:rPr lang="en-US" baseline="30000" dirty="0" smtClean="0"/>
              <a:t>rd</a:t>
            </a:r>
            <a:r>
              <a:rPr lang="en-US" dirty="0" smtClean="0"/>
              <a:t> (or both) endpoint is needed depends on how clients will typically interact with the API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 they need to access to items regardless of their user owners?</a:t>
            </a:r>
          </a:p>
          <a:p>
            <a:r>
              <a:rPr lang="en-US" dirty="0" smtClean="0"/>
              <a:t>Point is: you need to </a:t>
            </a:r>
            <a:r>
              <a:rPr lang="en-US" i="1" dirty="0" smtClean="0"/>
              <a:t>implement</a:t>
            </a:r>
            <a:r>
              <a:rPr lang="en-US" dirty="0" smtClean="0"/>
              <a:t> a handler for each endpoint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6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07318" cy="4777542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  <a:r>
              <a:rPr lang="en-US" i="1" dirty="0"/>
              <a:t> </a:t>
            </a:r>
          </a:p>
          <a:p>
            <a:r>
              <a:rPr lang="en-US" dirty="0" smtClean="0"/>
              <a:t>How does a client know that </a:t>
            </a:r>
            <a:r>
              <a:rPr lang="en-US" b="1" i="1" dirty="0" smtClean="0"/>
              <a:t>/users</a:t>
            </a:r>
            <a:r>
              <a:rPr lang="en-US" dirty="0" smtClean="0"/>
              <a:t> and </a:t>
            </a:r>
            <a:r>
              <a:rPr lang="en-US" b="1" i="1" dirty="0" smtClean="0"/>
              <a:t>/items</a:t>
            </a:r>
            <a:r>
              <a:rPr lang="en-US" i="1" dirty="0" smtClean="0"/>
              <a:t> </a:t>
            </a:r>
            <a:r>
              <a:rPr lang="en-US" dirty="0" smtClean="0"/>
              <a:t>are collections/sets but not </a:t>
            </a:r>
            <a:r>
              <a:rPr lang="en-US" b="1" i="1" dirty="0"/>
              <a:t>/</a:t>
            </a:r>
            <a:r>
              <a:rPr lang="en-US" b="1" i="1" dirty="0" smtClean="0"/>
              <a:t>description</a:t>
            </a:r>
            <a:r>
              <a:rPr lang="en-US" i="1" dirty="0" smtClean="0"/>
              <a:t> 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“Technically”, each of those tokens are path elements, with no specific semantics</a:t>
            </a:r>
          </a:p>
          <a:p>
            <a:r>
              <a:rPr lang="en-US" dirty="0" smtClean="0"/>
              <a:t>Client has to read the documentation of the API</a:t>
            </a:r>
          </a:p>
          <a:p>
            <a:r>
              <a:rPr lang="en-US" dirty="0" smtClean="0"/>
              <a:t>However, to make things simpler, it is a convention to use </a:t>
            </a:r>
            <a:r>
              <a:rPr lang="en-US" i="1" dirty="0" smtClean="0"/>
              <a:t>plural</a:t>
            </a:r>
            <a:r>
              <a:rPr lang="en-US" dirty="0" smtClean="0"/>
              <a:t> names for set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53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684831" cy="48899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Assume you want to retrieve all users that are in Norway 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) </a:t>
            </a:r>
            <a:r>
              <a:rPr lang="en-US" i="1" dirty="0" smtClean="0"/>
              <a:t>GET </a:t>
            </a:r>
            <a:r>
              <a:rPr lang="en-US" b="1" i="1" dirty="0" smtClean="0"/>
              <a:t>/users/</a:t>
            </a:r>
            <a:r>
              <a:rPr lang="en-US" b="1" i="1" dirty="0" err="1" smtClean="0"/>
              <a:t>inNorway</a:t>
            </a:r>
            <a:endParaRPr lang="en-US" b="1" i="1" dirty="0" smtClean="0"/>
          </a:p>
          <a:p>
            <a:r>
              <a:rPr lang="en-US" dirty="0" smtClean="0"/>
              <a:t>Problem is, what if you still want to retrieve single users by id? 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) </a:t>
            </a:r>
            <a:r>
              <a:rPr lang="en-US" i="1" dirty="0" smtClean="0"/>
              <a:t>GET </a:t>
            </a:r>
            <a:r>
              <a:rPr lang="en-US" b="1" i="1" dirty="0" smtClean="0"/>
              <a:t>/users/{id}</a:t>
            </a:r>
          </a:p>
          <a:p>
            <a:pPr lvl="1"/>
            <a:r>
              <a:rPr lang="en-US" dirty="0" smtClean="0"/>
              <a:t>Where {} just represents a variable matching any single path element input </a:t>
            </a:r>
          </a:p>
          <a:p>
            <a:r>
              <a:rPr lang="en-US" dirty="0" smtClean="0"/>
              <a:t>Ambiguity: here </a:t>
            </a:r>
            <a:r>
              <a:rPr lang="en-US" b="1" i="1" dirty="0"/>
              <a:t>/</a:t>
            </a:r>
            <a:r>
              <a:rPr lang="en-US" b="1" i="1" dirty="0" smtClean="0"/>
              <a:t>users/</a:t>
            </a:r>
            <a:r>
              <a:rPr lang="en-US" b="1" i="1" dirty="0" err="1" smtClean="0"/>
              <a:t>inNorway</a:t>
            </a:r>
            <a:r>
              <a:rPr lang="en-US" i="1" dirty="0" smtClean="0"/>
              <a:t> </a:t>
            </a:r>
            <a:r>
              <a:rPr lang="en-US" dirty="0" smtClean="0"/>
              <a:t>would be matched by both endpoints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</a:t>
            </a:r>
            <a:r>
              <a:rPr lang="en-US" i="1" dirty="0" err="1" smtClean="0"/>
              <a:t>inNorway</a:t>
            </a:r>
            <a:r>
              <a:rPr lang="en-US" dirty="0"/>
              <a:t> </a:t>
            </a:r>
            <a:r>
              <a:rPr lang="en-US" dirty="0" smtClean="0"/>
              <a:t>could be treated as a user id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73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33" y="1825625"/>
            <a:ext cx="11639862" cy="484499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smtClean="0"/>
              <a:t>users/</a:t>
            </a:r>
            <a:r>
              <a:rPr lang="en-US" b="1" i="1" dirty="0" err="1" smtClean="0"/>
              <a:t>byId</a:t>
            </a:r>
            <a:r>
              <a:rPr lang="en-US" b="1" i="1" dirty="0" smtClean="0"/>
              <a:t>/{id}</a:t>
            </a:r>
          </a:p>
          <a:p>
            <a:r>
              <a:rPr lang="en-US" dirty="0" smtClean="0"/>
              <a:t>Here there would be no ambiguity, but…</a:t>
            </a:r>
          </a:p>
          <a:p>
            <a:r>
              <a:rPr lang="en-US" dirty="0" smtClean="0"/>
              <a:t>… what would be the semantics of the intermediate resource </a:t>
            </a:r>
            <a:r>
              <a:rPr lang="en-US" b="1" i="1" dirty="0"/>
              <a:t>/</a:t>
            </a:r>
            <a:r>
              <a:rPr lang="en-US" b="1" i="1" dirty="0" smtClean="0"/>
              <a:t>users/</a:t>
            </a:r>
            <a:r>
              <a:rPr lang="en-US" b="1" i="1" dirty="0" err="1" smtClean="0"/>
              <a:t>byId</a:t>
            </a:r>
            <a:r>
              <a:rPr lang="en-US" i="1" dirty="0" smtClean="0"/>
              <a:t> </a:t>
            </a:r>
            <a:r>
              <a:rPr lang="en-US" dirty="0" smtClean="0"/>
              <a:t>???</a:t>
            </a:r>
          </a:p>
          <a:p>
            <a:r>
              <a:rPr lang="en-US" dirty="0" smtClean="0"/>
              <a:t>Paths in the URIs should represent resources, and not actions on them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3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22308" cy="485249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err="1" smtClean="0"/>
              <a:t>users?country</a:t>
            </a:r>
            <a:r>
              <a:rPr lang="en-US" b="1" i="1" dirty="0" smtClean="0"/>
              <a:t>=</a:t>
            </a:r>
            <a:r>
              <a:rPr lang="en-US" b="1" i="1" dirty="0" err="1" smtClean="0"/>
              <a:t>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smtClean="0"/>
              <a:t>users/{</a:t>
            </a:r>
            <a:r>
              <a:rPr lang="en-US" b="1" i="1" dirty="0"/>
              <a:t>id</a:t>
            </a:r>
            <a:r>
              <a:rPr lang="en-US" b="1" i="1" dirty="0" smtClean="0"/>
              <a:t>}</a:t>
            </a:r>
          </a:p>
          <a:p>
            <a:r>
              <a:rPr lang="en-US" dirty="0" smtClean="0"/>
              <a:t>When we want to apply a filter to get a subset of a collection, then we use </a:t>
            </a:r>
            <a:r>
              <a:rPr lang="en-US" i="1" dirty="0" smtClean="0"/>
              <a:t>query parameters</a:t>
            </a:r>
          </a:p>
          <a:p>
            <a:pPr lvl="1"/>
            <a:r>
              <a:rPr lang="en-US" dirty="0" smtClean="0"/>
              <a:t>recall URIs: start with “?”, followed by pairs &lt;key&gt;=&lt;value&gt;</a:t>
            </a:r>
          </a:p>
          <a:p>
            <a:r>
              <a:rPr lang="en-US" dirty="0" smtClean="0"/>
              <a:t>Extra benefit: we can later add extra filter options (e.g., </a:t>
            </a:r>
            <a:r>
              <a:rPr lang="en-US" i="1" dirty="0" err="1" smtClean="0"/>
              <a:t>ageMin</a:t>
            </a:r>
            <a:r>
              <a:rPr lang="en-US" i="1" dirty="0" smtClean="0"/>
              <a:t>=18</a:t>
            </a:r>
            <a:r>
              <a:rPr lang="en-US" dirty="0" smtClean="0"/>
              <a:t>), without altering the routing of requests to the endpoint </a:t>
            </a:r>
            <a:r>
              <a:rPr lang="en-US" b="1" i="1" dirty="0" smtClean="0"/>
              <a:t>/users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0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825625"/>
            <a:ext cx="11430000" cy="4680106"/>
          </a:xfrm>
        </p:spPr>
        <p:txBody>
          <a:bodyPr/>
          <a:lstStyle/>
          <a:p>
            <a:r>
              <a:rPr lang="en-US" i="1" dirty="0" smtClean="0"/>
              <a:t>POST </a:t>
            </a:r>
            <a:r>
              <a:rPr lang="en-US" b="1" i="1" dirty="0" smtClean="0"/>
              <a:t>/users</a:t>
            </a:r>
          </a:p>
          <a:p>
            <a:pPr lvl="1"/>
            <a:r>
              <a:rPr lang="en-US" dirty="0" smtClean="0"/>
              <a:t>POST operation on a collection</a:t>
            </a:r>
          </a:p>
          <a:p>
            <a:pPr lvl="1"/>
            <a:r>
              <a:rPr lang="en-US" dirty="0" smtClean="0"/>
              <a:t>Payload used to create new element added to the collection</a:t>
            </a:r>
          </a:p>
          <a:p>
            <a:pPr lvl="1"/>
            <a:r>
              <a:rPr lang="en-US" dirty="0" smtClean="0"/>
              <a:t>Response will have </a:t>
            </a:r>
            <a:r>
              <a:rPr lang="en-US" i="1" dirty="0" smtClean="0"/>
              <a:t>Location</a:t>
            </a:r>
            <a:r>
              <a:rPr lang="en-US" dirty="0" smtClean="0"/>
              <a:t> HTTP header telling where to find the newly created resource,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Location:/users/42</a:t>
            </a:r>
          </a:p>
          <a:p>
            <a:r>
              <a:rPr lang="en-US" i="1" dirty="0" smtClean="0"/>
              <a:t>PUT </a:t>
            </a:r>
            <a:r>
              <a:rPr lang="en-US" b="1" i="1" dirty="0" smtClean="0"/>
              <a:t>/users/42</a:t>
            </a:r>
          </a:p>
          <a:p>
            <a:pPr lvl="1"/>
            <a:r>
              <a:rPr lang="en-US" dirty="0" smtClean="0"/>
              <a:t>PUT operation directly on the URI of the new resource</a:t>
            </a:r>
          </a:p>
          <a:p>
            <a:pPr lvl="1"/>
            <a:r>
              <a:rPr lang="en-US" dirty="0" smtClean="0"/>
              <a:t>Need to specify id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9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82268" cy="4755057"/>
          </a:xfrm>
        </p:spPr>
        <p:txBody>
          <a:bodyPr/>
          <a:lstStyle/>
          <a:p>
            <a:r>
              <a:rPr lang="en-US" dirty="0" smtClean="0"/>
              <a:t>Which one to use? POST or PUT?</a:t>
            </a:r>
          </a:p>
          <a:p>
            <a:r>
              <a:rPr lang="en-US" dirty="0" smtClean="0"/>
              <a:t>When id is chosen by server (</a:t>
            </a:r>
            <a:r>
              <a:rPr lang="en-US" dirty="0" err="1" smtClean="0"/>
              <a:t>eg</a:t>
            </a:r>
            <a:r>
              <a:rPr lang="en-US" dirty="0" smtClean="0"/>
              <a:t> linked to an id from SQL database), you need POST</a:t>
            </a:r>
          </a:p>
          <a:p>
            <a:r>
              <a:rPr lang="en-US" dirty="0" smtClean="0"/>
              <a:t>If you use PUT, client must choose the id, and it must be </a:t>
            </a:r>
            <a:r>
              <a:rPr lang="en-US" i="1" dirty="0" smtClean="0"/>
              <a:t>unique</a:t>
            </a:r>
          </a:p>
          <a:p>
            <a:pPr lvl="1"/>
            <a:r>
              <a:rPr lang="en-US" dirty="0" smtClean="0"/>
              <a:t>otherwise, you would just overwrite an existing resource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84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vs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89" y="1825624"/>
            <a:ext cx="11647357" cy="4785037"/>
          </a:xfrm>
        </p:spPr>
        <p:txBody>
          <a:bodyPr/>
          <a:lstStyle/>
          <a:p>
            <a:r>
              <a:rPr lang="en-US" i="1" dirty="0" smtClean="0"/>
              <a:t>1</a:t>
            </a:r>
            <a:r>
              <a:rPr lang="en-US" i="1" baseline="30000" dirty="0" smtClean="0"/>
              <a:t>st</a:t>
            </a:r>
            <a:r>
              <a:rPr lang="en-US" i="1" dirty="0" smtClean="0"/>
              <a:t>) GET /users/42   =&gt; </a:t>
            </a:r>
            <a:r>
              <a:rPr lang="en-US" dirty="0" smtClean="0"/>
              <a:t>Response 404</a:t>
            </a:r>
          </a:p>
          <a:p>
            <a:r>
              <a:rPr lang="en-US" i="1" dirty="0" smtClean="0"/>
              <a:t>2</a:t>
            </a:r>
            <a:r>
              <a:rPr lang="en-US" i="1" baseline="30000" dirty="0" smtClean="0"/>
              <a:t>nd</a:t>
            </a:r>
            <a:r>
              <a:rPr lang="en-US" i="1" dirty="0" smtClean="0"/>
              <a:t>) PUT /users/42</a:t>
            </a:r>
          </a:p>
          <a:p>
            <a:r>
              <a:rPr lang="en-US" dirty="0" smtClean="0"/>
              <a:t>This would make no sense, because: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Not going to do hundreds of GETs until find one with 404 Not </a:t>
            </a:r>
            <a:r>
              <a:rPr lang="en-US" dirty="0"/>
              <a:t>F</a:t>
            </a:r>
            <a:r>
              <a:rPr lang="en-US" dirty="0" smtClean="0"/>
              <a:t>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Two HTTP requests in sequence are not necessarily atomic, </a:t>
            </a:r>
            <a:r>
              <a:rPr lang="en-US" dirty="0" err="1" smtClean="0"/>
              <a:t>eg</a:t>
            </a:r>
            <a:r>
              <a:rPr lang="en-US" dirty="0" smtClean="0"/>
              <a:t>, before PUT is executed, someone else could have create the resource, and you would just then overwrite it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10421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4"/>
            <a:ext cx="11609882" cy="48225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) </a:t>
            </a:r>
            <a:r>
              <a:rPr lang="en-US" i="1" dirty="0" smtClean="0"/>
              <a:t>POST </a:t>
            </a:r>
            <a:r>
              <a:rPr lang="en-US" b="1" i="1" dirty="0" smtClean="0"/>
              <a:t>/users</a:t>
            </a:r>
            <a:r>
              <a:rPr lang="en-US" i="1" dirty="0" smtClean="0"/>
              <a:t>   =&gt;  </a:t>
            </a:r>
            <a:r>
              <a:rPr lang="en-US" dirty="0" smtClean="0"/>
              <a:t>Location: </a:t>
            </a:r>
            <a:r>
              <a:rPr lang="en-US" i="1" dirty="0" smtClean="0"/>
              <a:t>/users/42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) </a:t>
            </a:r>
            <a:r>
              <a:rPr lang="en-US" i="1" dirty="0" smtClean="0"/>
              <a:t>PUT </a:t>
            </a:r>
            <a:r>
              <a:rPr lang="en-US" b="1" i="1" dirty="0" smtClean="0"/>
              <a:t>/users/42/address</a:t>
            </a:r>
          </a:p>
          <a:p>
            <a:r>
              <a:rPr lang="en-US" dirty="0" smtClean="0"/>
              <a:t>Assume you create a new user with a POST operation, but without an </a:t>
            </a:r>
            <a:r>
              <a:rPr lang="en-US" i="1" dirty="0" smtClean="0"/>
              <a:t>address</a:t>
            </a:r>
          </a:p>
          <a:p>
            <a:r>
              <a:rPr lang="en-US" dirty="0"/>
              <a:t>Y</a:t>
            </a:r>
            <a:r>
              <a:rPr lang="en-US" dirty="0" smtClean="0"/>
              <a:t>ou could then want to create the </a:t>
            </a:r>
            <a:r>
              <a:rPr lang="en-US" i="1" dirty="0" smtClean="0"/>
              <a:t>address</a:t>
            </a:r>
            <a:r>
              <a:rPr lang="en-US" dirty="0" smtClean="0"/>
              <a:t> resource directly by using a PUT</a:t>
            </a:r>
          </a:p>
          <a:p>
            <a:pPr lvl="1"/>
            <a:r>
              <a:rPr lang="en-US" dirty="0" smtClean="0"/>
              <a:t>point is that the resource does not have an id in itself, but rather the id is in a path element ancestor </a:t>
            </a:r>
          </a:p>
          <a:p>
            <a:r>
              <a:rPr lang="en-US" dirty="0" smtClean="0"/>
              <a:t>However, most of the time you would not expose each single field of an object as its own URI endpoint, but rather do a PATCH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PATCH /users/42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4602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59" y="1825624"/>
            <a:ext cx="11572407" cy="4770047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)  </a:t>
            </a:r>
            <a:r>
              <a:rPr lang="en-US" i="1" dirty="0" smtClean="0"/>
              <a:t>GET /users/42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) </a:t>
            </a:r>
            <a:r>
              <a:rPr lang="en-US" i="1" dirty="0" smtClean="0"/>
              <a:t>GET /users/42</a:t>
            </a:r>
            <a:r>
              <a:rPr lang="en-US" b="1" i="1" dirty="0" smtClean="0"/>
              <a:t>.json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)  </a:t>
            </a:r>
            <a:r>
              <a:rPr lang="en-US" i="1" dirty="0" smtClean="0"/>
              <a:t>GET /users/42</a:t>
            </a:r>
            <a:r>
              <a:rPr lang="en-US" b="1" i="1" dirty="0" smtClean="0"/>
              <a:t>.xml</a:t>
            </a:r>
          </a:p>
          <a:p>
            <a:r>
              <a:rPr lang="en-US" dirty="0" smtClean="0"/>
              <a:t>For what you know, the REST service could store users in a SQL database or a CSV file</a:t>
            </a:r>
          </a:p>
          <a:p>
            <a:r>
              <a:rPr lang="en-US" dirty="0" smtClean="0"/>
              <a:t>What you get is a </a:t>
            </a:r>
            <a:r>
              <a:rPr lang="en-US" i="1" dirty="0" smtClean="0"/>
              <a:t>representation</a:t>
            </a:r>
            <a:r>
              <a:rPr lang="en-US" dirty="0" smtClean="0"/>
              <a:t> of a resource, which can be in different formats, based on client’s needs</a:t>
            </a:r>
          </a:p>
          <a:p>
            <a:r>
              <a:rPr lang="en-US" dirty="0" smtClean="0"/>
              <a:t>But what’s the problem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14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Scheme</a:t>
            </a:r>
            <a:r>
              <a:rPr lang="en-US" dirty="0" smtClean="0"/>
              <a:t>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b="1" dirty="0" smtClean="0"/>
              <a:t>Host</a:t>
            </a:r>
            <a:r>
              <a:rPr lang="en-US" dirty="0" smtClean="0"/>
              <a:t>: the name of the server, or directly its numeric IP address</a:t>
            </a:r>
          </a:p>
          <a:p>
            <a:r>
              <a:rPr lang="en-US" b="1" dirty="0" smtClean="0"/>
              <a:t>Port</a:t>
            </a:r>
            <a:r>
              <a:rPr lang="en-US" dirty="0" smtClean="0"/>
              <a:t>: the listening port you will connect to on the remote server</a:t>
            </a:r>
          </a:p>
          <a:p>
            <a:r>
              <a:rPr lang="en-US" b="1" dirty="0" smtClean="0"/>
              <a:t>Path</a:t>
            </a:r>
            <a:r>
              <a:rPr lang="en-US" dirty="0" smtClean="0"/>
              <a:t>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b="1" dirty="0" smtClean="0"/>
              <a:t>Query</a:t>
            </a:r>
            <a:r>
              <a:rPr lang="en-US" dirty="0" smtClean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</a:t>
            </a:r>
            <a:r>
              <a:rPr lang="en-US" dirty="0"/>
              <a:t>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b="1" dirty="0" smtClean="0"/>
              <a:t>Fragment</a:t>
            </a:r>
            <a:r>
              <a:rPr lang="en-US" dirty="0" smtClean="0"/>
              <a:t>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33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2"/>
            <a:ext cx="10515600" cy="1325563"/>
          </a:xfrm>
        </p:spPr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435855"/>
            <a:ext cx="11654852" cy="5167312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</a:t>
            </a:r>
            <a:r>
              <a:rPr lang="en-US" i="1" dirty="0" smtClean="0"/>
              <a:t>GET </a:t>
            </a:r>
            <a:r>
              <a:rPr lang="en-US" i="1" dirty="0"/>
              <a:t>/</a:t>
            </a:r>
            <a:r>
              <a:rPr lang="en-US" i="1" dirty="0" smtClean="0"/>
              <a:t>users/42</a:t>
            </a:r>
            <a:r>
              <a:rPr lang="en-US" b="1" i="1" dirty="0" smtClean="0"/>
              <a:t>.xml</a:t>
            </a:r>
          </a:p>
          <a:p>
            <a:r>
              <a:rPr lang="en-US" dirty="0" smtClean="0"/>
              <a:t>Because the URIs are different, they are technically 3 </a:t>
            </a:r>
            <a:r>
              <a:rPr lang="en-US" i="1" dirty="0" smtClean="0"/>
              <a:t>different</a:t>
            </a:r>
            <a:r>
              <a:rPr lang="en-US" dirty="0" smtClean="0"/>
              <a:t> resources</a:t>
            </a:r>
          </a:p>
          <a:p>
            <a:pPr lvl="1"/>
            <a:r>
              <a:rPr lang="en-US" dirty="0" smtClean="0"/>
              <a:t>whether they map to the same entity on the backend is another story…</a:t>
            </a:r>
          </a:p>
          <a:p>
            <a:r>
              <a:rPr lang="en-US" dirty="0" smtClean="0"/>
              <a:t>A URI has no concept of type: adding a “</a:t>
            </a:r>
            <a:r>
              <a:rPr lang="en-US" i="1" dirty="0" smtClean="0"/>
              <a:t>.</a:t>
            </a:r>
            <a:r>
              <a:rPr lang="en-US" i="1" dirty="0" err="1" smtClean="0"/>
              <a:t>json</a:t>
            </a:r>
            <a:r>
              <a:rPr lang="en-US" dirty="0" smtClean="0"/>
              <a:t>” extension does NOT change the semantics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08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684832" cy="483000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GET </a:t>
            </a:r>
            <a:r>
              <a:rPr lang="en-US" b="1" i="1" dirty="0"/>
              <a:t>/users/42</a:t>
            </a:r>
          </a:p>
          <a:p>
            <a:r>
              <a:rPr lang="en-US" dirty="0" smtClean="0"/>
              <a:t>You should avoid type extensions on your resources</a:t>
            </a:r>
          </a:p>
          <a:p>
            <a:pPr lvl="1"/>
            <a:r>
              <a:rPr lang="en-US" dirty="0" smtClean="0"/>
              <a:t>although you might see many APIs doing it…</a:t>
            </a:r>
          </a:p>
          <a:p>
            <a:r>
              <a:rPr lang="en-US" dirty="0" smtClean="0"/>
              <a:t>Choosing among different types should be based on HTTP headers like </a:t>
            </a:r>
            <a:r>
              <a:rPr lang="en-US" i="1" dirty="0" smtClean="0"/>
              <a:t>Accept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</a:t>
            </a:r>
            <a:r>
              <a:rPr lang="en-US" dirty="0" smtClean="0"/>
              <a:t>“</a:t>
            </a:r>
            <a:r>
              <a:rPr lang="en-US" i="1" dirty="0" smtClean="0"/>
              <a:t>Accept: application/</a:t>
            </a:r>
            <a:r>
              <a:rPr lang="en-US" i="1" dirty="0" err="1" smtClean="0"/>
              <a:t>json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If a client asks for a specific representation (</a:t>
            </a:r>
            <a:r>
              <a:rPr lang="en-US" dirty="0" err="1" smtClean="0"/>
              <a:t>eg</a:t>
            </a:r>
            <a:r>
              <a:rPr lang="en-US" dirty="0" smtClean="0"/>
              <a:t> XML), that does not mean that the server would support it</a:t>
            </a:r>
          </a:p>
          <a:p>
            <a:r>
              <a:rPr lang="en-US" dirty="0" smtClean="0"/>
              <a:t>If Accept missing, or generic </a:t>
            </a:r>
            <a:r>
              <a:rPr lang="en-US" i="1" dirty="0" smtClean="0"/>
              <a:t>*/*, </a:t>
            </a:r>
            <a:r>
              <a:rPr lang="en-US" dirty="0" smtClean="0"/>
              <a:t>server would just use the default representation (e.g., JSON)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71180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and Dynamic 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5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5624"/>
            <a:ext cx="11675659" cy="4814011"/>
          </a:xfrm>
        </p:spPr>
        <p:txBody>
          <a:bodyPr>
            <a:normAutofit/>
          </a:bodyPr>
          <a:lstStyle/>
          <a:p>
            <a:r>
              <a:rPr lang="en-US" dirty="0" smtClean="0"/>
              <a:t>HTML files </a:t>
            </a:r>
          </a:p>
          <a:p>
            <a:pPr lvl="1"/>
            <a:r>
              <a:rPr lang="en-US" dirty="0" smtClean="0"/>
              <a:t>usually just a single </a:t>
            </a:r>
            <a:r>
              <a:rPr lang="en-US" i="1" dirty="0" smtClean="0"/>
              <a:t>index.html</a:t>
            </a:r>
            <a:r>
              <a:rPr lang="en-US" dirty="0" smtClean="0"/>
              <a:t> is SPAs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JavaScript source files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bundle.js</a:t>
            </a:r>
          </a:p>
          <a:p>
            <a:r>
              <a:rPr lang="en-US" dirty="0" smtClean="0"/>
              <a:t>Images, documents, or any type of files </a:t>
            </a:r>
            <a:r>
              <a:rPr lang="en-US" dirty="0"/>
              <a:t>to </a:t>
            </a:r>
            <a:r>
              <a:rPr lang="en-US" dirty="0" smtClean="0"/>
              <a:t>download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PDFs</a:t>
            </a:r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393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5"/>
            <a:ext cx="11696131" cy="4848130"/>
          </a:xfrm>
        </p:spPr>
        <p:txBody>
          <a:bodyPr/>
          <a:lstStyle/>
          <a:p>
            <a:r>
              <a:rPr lang="en-US" dirty="0" smtClean="0"/>
              <a:t>Data that usually change through time</a:t>
            </a:r>
          </a:p>
          <a:p>
            <a:r>
              <a:rPr lang="en-US" dirty="0" smtClean="0"/>
              <a:t>Can depend on user interactions </a:t>
            </a:r>
          </a:p>
          <a:p>
            <a:pPr lvl="1"/>
            <a:r>
              <a:rPr lang="en-US" dirty="0" smtClean="0"/>
              <a:t>create an account, add items to a shopping cart, etc.</a:t>
            </a:r>
          </a:p>
          <a:p>
            <a:r>
              <a:rPr lang="en-US" dirty="0" smtClean="0"/>
              <a:t>Could have long term storage in SQL and NoSQL databases</a:t>
            </a:r>
          </a:p>
          <a:p>
            <a:r>
              <a:rPr lang="en-US" dirty="0" smtClean="0"/>
              <a:t>In REST, usually we will get a </a:t>
            </a:r>
            <a:r>
              <a:rPr lang="en-US" i="1" dirty="0" smtClean="0"/>
              <a:t>representation</a:t>
            </a:r>
            <a:r>
              <a:rPr lang="en-US" dirty="0" smtClean="0"/>
              <a:t> of those resource in JSON format</a:t>
            </a:r>
          </a:p>
          <a:p>
            <a:r>
              <a:rPr lang="en-US" dirty="0" smtClean="0"/>
              <a:t>Handling/generation of dynamic resources usually depend on </a:t>
            </a:r>
            <a:r>
              <a:rPr lang="en-US" i="1" dirty="0" smtClean="0"/>
              <a:t>business logic </a:t>
            </a:r>
            <a:r>
              <a:rPr lang="en-US" dirty="0" smtClean="0"/>
              <a:t>in the so called </a:t>
            </a:r>
            <a:r>
              <a:rPr lang="en-US" i="1" dirty="0" smtClean="0"/>
              <a:t>backend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90264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 Dynamic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4"/>
            <a:ext cx="11457295" cy="47798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“Usually”, the static resources will define the </a:t>
            </a:r>
            <a:r>
              <a:rPr lang="en-US" i="1" dirty="0" smtClean="0"/>
              <a:t>frontend</a:t>
            </a:r>
            <a:r>
              <a:rPr lang="en-US" dirty="0" smtClean="0"/>
              <a:t> of a web application</a:t>
            </a:r>
          </a:p>
          <a:p>
            <a:pPr lvl="1"/>
            <a:r>
              <a:rPr lang="en-US" dirty="0" smtClean="0"/>
              <a:t>HTML/CSS/JS/images/etc.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backend</a:t>
            </a:r>
            <a:r>
              <a:rPr lang="en-US" dirty="0" smtClean="0"/>
              <a:t> will be a server providing data via JSON, and long term storage with databases</a:t>
            </a:r>
          </a:p>
          <a:p>
            <a:r>
              <a:rPr lang="en-US" i="1" dirty="0"/>
              <a:t>B</a:t>
            </a:r>
            <a:r>
              <a:rPr lang="en-US" i="1" dirty="0" smtClean="0"/>
              <a:t>ackend</a:t>
            </a:r>
            <a:r>
              <a:rPr lang="en-US" dirty="0" smtClean="0"/>
              <a:t> will be a process with business logic written in some programming language (JS, or Java and C#)</a:t>
            </a:r>
          </a:p>
          <a:p>
            <a:r>
              <a:rPr lang="en-US" dirty="0" smtClean="0"/>
              <a:t>Still, for both static and dynamic resources going to use 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27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1416640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smtClean="0"/>
              <a:t>Frontend</a:t>
            </a:r>
            <a:r>
              <a:rPr lang="en-US" dirty="0" smtClean="0"/>
              <a:t> (e.g., React app) static assets still need to be provided by a HTTP server</a:t>
            </a:r>
            <a:endParaRPr lang="en-US" i="1" dirty="0" smtClean="0"/>
          </a:p>
          <a:p>
            <a:r>
              <a:rPr lang="en-US" i="1" dirty="0" smtClean="0"/>
              <a:t>Backend</a:t>
            </a:r>
            <a:r>
              <a:rPr lang="en-US" dirty="0" smtClean="0"/>
              <a:t> (e.g., REST API) with business logic and access to database is still a HTTP server</a:t>
            </a:r>
            <a:endParaRPr lang="en-US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7294" y="3607772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1629782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5084481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5723" y="330863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localhost:8080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935723" y="459756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localhost:8081</a:t>
            </a:r>
            <a:endParaRPr lang="en-US" sz="2400" dirty="0"/>
          </a:p>
        </p:txBody>
      </p:sp>
      <p:cxnSp>
        <p:nvCxnSpPr>
          <p:cNvPr id="6" name="Straight Arrow Connector 5"/>
          <p:cNvCxnSpPr>
            <a:stCxn id="1028" idx="1"/>
            <a:endCxn id="1030" idx="1"/>
          </p:cNvCxnSpPr>
          <p:nvPr/>
        </p:nvCxnSpPr>
        <p:spPr>
          <a:xfrm flipV="1">
            <a:off x="2515868" y="2484157"/>
            <a:ext cx="4289426" cy="1772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515868" y="4257059"/>
            <a:ext cx="4289426" cy="16817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82210" y="1988897"/>
            <a:ext cx="1705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GET /</a:t>
            </a:r>
          </a:p>
          <a:p>
            <a:r>
              <a:rPr lang="en-US" sz="2000" dirty="0" smtClean="0"/>
              <a:t>GET /style.css</a:t>
            </a:r>
          </a:p>
          <a:p>
            <a:r>
              <a:rPr lang="en-US" sz="2000" dirty="0" smtClean="0"/>
              <a:t>GET /bundle.js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062287" y="5509558"/>
            <a:ext cx="3093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GET /</a:t>
            </a:r>
            <a:r>
              <a:rPr lang="en-US" sz="2000" dirty="0" err="1" smtClean="0"/>
              <a:t>api</a:t>
            </a:r>
            <a:r>
              <a:rPr lang="en-US" sz="2000" dirty="0" smtClean="0"/>
              <a:t>/products</a:t>
            </a:r>
          </a:p>
          <a:p>
            <a:r>
              <a:rPr lang="en-US" sz="2000" dirty="0" smtClean="0"/>
              <a:t>POST /</a:t>
            </a:r>
            <a:r>
              <a:rPr lang="en-US" sz="2000" dirty="0" err="1" smtClean="0"/>
              <a:t>api</a:t>
            </a:r>
            <a:r>
              <a:rPr lang="en-US" sz="2000" dirty="0" smtClean="0"/>
              <a:t>/products</a:t>
            </a:r>
          </a:p>
          <a:p>
            <a:r>
              <a:rPr lang="en-US" sz="2000" dirty="0" smtClean="0"/>
              <a:t>DELETE /</a:t>
            </a:r>
            <a:r>
              <a:rPr lang="en-US" sz="2000" dirty="0" err="1" smtClean="0"/>
              <a:t>api</a:t>
            </a:r>
            <a:r>
              <a:rPr lang="en-US" sz="2000" dirty="0" smtClean="0"/>
              <a:t>/products/42</a:t>
            </a:r>
            <a:endParaRPr lang="en-US" sz="2000" dirty="0"/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5229265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075420" y="5938856"/>
            <a:ext cx="108648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6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202867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From point of view of the browser, no difference between static assets and JSON responses from a REST API</a:t>
            </a:r>
          </a:p>
          <a:p>
            <a:pPr lvl="1"/>
            <a:r>
              <a:rPr lang="en-US" dirty="0" smtClean="0"/>
              <a:t>still going to use HTTP</a:t>
            </a:r>
          </a:p>
          <a:p>
            <a:r>
              <a:rPr lang="en-US" i="1" dirty="0" smtClean="0"/>
              <a:t>Frontend</a:t>
            </a:r>
            <a:r>
              <a:rPr lang="en-US" dirty="0" smtClean="0"/>
              <a:t> and </a:t>
            </a:r>
            <a:r>
              <a:rPr lang="en-US" i="1" dirty="0" smtClean="0"/>
              <a:t>backend</a:t>
            </a:r>
            <a:r>
              <a:rPr lang="en-US" dirty="0" smtClean="0"/>
              <a:t> can be handled by the same HTTP server</a:t>
            </a:r>
            <a:endParaRPr lang="en-US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7794" y="4462147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17" y="4257059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84326" y="625872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localhost:8080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706368" y="5111434"/>
            <a:ext cx="42789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46613" y="3070937"/>
            <a:ext cx="2798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GET /</a:t>
            </a:r>
          </a:p>
          <a:p>
            <a:r>
              <a:rPr lang="en-US" sz="2000" dirty="0" smtClean="0"/>
              <a:t>GET /style.css</a:t>
            </a:r>
          </a:p>
          <a:p>
            <a:r>
              <a:rPr lang="en-US" sz="2000" dirty="0" smtClean="0"/>
              <a:t>GET /bundle.js</a:t>
            </a:r>
          </a:p>
          <a:p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DELETE /</a:t>
            </a:r>
            <a:r>
              <a:rPr lang="en-US" sz="2000" dirty="0" err="1" smtClean="0"/>
              <a:t>api</a:t>
            </a:r>
            <a:r>
              <a:rPr lang="en-US" sz="2000" dirty="0" smtClean="0"/>
              <a:t>/products/42</a:t>
            </a:r>
            <a:endParaRPr lang="en-US" sz="2000" dirty="0"/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4401843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255443" y="5111434"/>
            <a:ext cx="90646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28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 smtClean="0"/>
              <a:t>=</a:t>
            </a:r>
          </a:p>
          <a:p>
            <a:r>
              <a:rPr lang="en-US" dirty="0" smtClean="0"/>
              <a:t>The asked page/resource </a:t>
            </a:r>
            <a:r>
              <a:rPr lang="en-US" dirty="0"/>
              <a:t>is </a:t>
            </a:r>
            <a:r>
              <a:rPr lang="en-US" b="1" dirty="0"/>
              <a:t>/</a:t>
            </a:r>
            <a:r>
              <a:rPr lang="en-US" b="1" dirty="0" smtClean="0"/>
              <a:t>search</a:t>
            </a:r>
            <a:r>
              <a:rPr lang="en-US" dirty="0" smtClean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4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10027</TotalTime>
  <Words>3889</Words>
  <Application>Microsoft Office PowerPoint</Application>
  <PresentationFormat>Widescreen</PresentationFormat>
  <Paragraphs>458</Paragraphs>
  <Slides>77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Mangal</vt:lpstr>
      <vt:lpstr>Office Theme</vt:lpstr>
      <vt:lpstr>Web Development and API Design  Lesson 07: RESTful APIs</vt:lpstr>
      <vt:lpstr>Goals</vt:lpstr>
      <vt:lpstr>HTTP</vt:lpstr>
      <vt:lpstr>PowerPoint Presentation</vt:lpstr>
      <vt:lpstr>PowerPoint Presentation</vt:lpstr>
      <vt:lpstr>URL (Uniform Resource Locator)</vt:lpstr>
      <vt:lpstr>Cont.</vt:lpstr>
      <vt:lpstr>PowerPoint Presentation</vt:lpstr>
      <vt:lpstr>URI (Uniform Resource Identifier)</vt:lpstr>
      <vt:lpstr>TCP not Enough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Web Services</vt:lpstr>
      <vt:lpstr>Data/Operations Over Network</vt:lpstr>
      <vt:lpstr>Types of Web Services</vt:lpstr>
      <vt:lpstr>Why?</vt:lpstr>
      <vt:lpstr>PowerPoint Presentation</vt:lpstr>
      <vt:lpstr>PowerPoint Presentation</vt:lpstr>
      <vt:lpstr>PowerPoint Presentation</vt:lpstr>
      <vt:lpstr>PowerPoint Presentation</vt:lpstr>
      <vt:lpstr>RESTful APIs</vt:lpstr>
      <vt:lpstr>RESTful APIs </vt:lpstr>
      <vt:lpstr>REST Constraints</vt:lpstr>
      <vt:lpstr>1: Uniform Interface </vt:lpstr>
      <vt:lpstr>2: Stateless</vt:lpstr>
      <vt:lpstr>3: Cacheable</vt:lpstr>
      <vt:lpstr>4: Client–Server</vt:lpstr>
      <vt:lpstr>5: Layered System</vt:lpstr>
      <vt:lpstr>6: Code on Demand (optional)</vt:lpstr>
      <vt:lpstr>The Term “REST”</vt:lpstr>
      <vt:lpstr>Example for a Product Catalog</vt:lpstr>
      <vt:lpstr>Resource Hierarchy</vt:lpstr>
      <vt:lpstr>Cont.</vt:lpstr>
      <vt:lpstr>Backend Representation</vt:lpstr>
      <vt:lpstr>Available URIs</vt:lpstr>
      <vt:lpstr>Cont.</vt:lpstr>
      <vt:lpstr>Path Elements</vt:lpstr>
      <vt:lpstr>Resource Filtering</vt:lpstr>
      <vt:lpstr>Cont.</vt:lpstr>
      <vt:lpstr>Cont.</vt:lpstr>
      <vt:lpstr>Resource Creation</vt:lpstr>
      <vt:lpstr>Cont.</vt:lpstr>
      <vt:lpstr>PUT vs POST</vt:lpstr>
      <vt:lpstr>Cont.</vt:lpstr>
      <vt:lpstr>Resource Representation</vt:lpstr>
      <vt:lpstr>Cont.</vt:lpstr>
      <vt:lpstr>Cont.</vt:lpstr>
      <vt:lpstr>Static and Dynamic Resources</vt:lpstr>
      <vt:lpstr>Static Resources</vt:lpstr>
      <vt:lpstr>Dynamic Resources</vt:lpstr>
      <vt:lpstr>Static vs Dynamic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452</cp:revision>
  <cp:lastPrinted>2017-12-21T12:07:11Z</cp:lastPrinted>
  <dcterms:created xsi:type="dcterms:W3CDTF">2017-12-10T14:32:25Z</dcterms:created>
  <dcterms:modified xsi:type="dcterms:W3CDTF">2019-02-15T13:05:46Z</dcterms:modified>
</cp:coreProperties>
</file>